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89" r:id="rId4"/>
  </p:sldMasterIdLst>
  <p:notesMasterIdLst>
    <p:notesMasterId r:id="rId48"/>
  </p:notesMasterIdLst>
  <p:handoutMasterIdLst>
    <p:handoutMasterId r:id="rId49"/>
  </p:handoutMasterIdLst>
  <p:sldIdLst>
    <p:sldId id="256" r:id="rId5"/>
    <p:sldId id="378" r:id="rId6"/>
    <p:sldId id="257" r:id="rId7"/>
    <p:sldId id="351" r:id="rId8"/>
    <p:sldId id="356" r:id="rId9"/>
    <p:sldId id="364" r:id="rId10"/>
    <p:sldId id="366" r:id="rId11"/>
    <p:sldId id="346" r:id="rId12"/>
    <p:sldId id="367" r:id="rId13"/>
    <p:sldId id="260" r:id="rId14"/>
    <p:sldId id="368" r:id="rId15"/>
    <p:sldId id="407" r:id="rId16"/>
    <p:sldId id="288" r:id="rId17"/>
    <p:sldId id="262" r:id="rId18"/>
    <p:sldId id="406" r:id="rId19"/>
    <p:sldId id="380" r:id="rId20"/>
    <p:sldId id="384" r:id="rId21"/>
    <p:sldId id="385" r:id="rId22"/>
    <p:sldId id="390" r:id="rId23"/>
    <p:sldId id="391" r:id="rId24"/>
    <p:sldId id="383" r:id="rId25"/>
    <p:sldId id="392" r:id="rId26"/>
    <p:sldId id="393" r:id="rId27"/>
    <p:sldId id="395" r:id="rId28"/>
    <p:sldId id="396" r:id="rId29"/>
    <p:sldId id="397" r:id="rId30"/>
    <p:sldId id="398" r:id="rId31"/>
    <p:sldId id="401" r:id="rId32"/>
    <p:sldId id="399" r:id="rId33"/>
    <p:sldId id="414" r:id="rId34"/>
    <p:sldId id="394" r:id="rId35"/>
    <p:sldId id="389" r:id="rId36"/>
    <p:sldId id="409" r:id="rId37"/>
    <p:sldId id="381" r:id="rId38"/>
    <p:sldId id="276" r:id="rId39"/>
    <p:sldId id="277" r:id="rId40"/>
    <p:sldId id="403" r:id="rId41"/>
    <p:sldId id="412" r:id="rId42"/>
    <p:sldId id="279" r:id="rId43"/>
    <p:sldId id="415" r:id="rId44"/>
    <p:sldId id="416" r:id="rId45"/>
    <p:sldId id="417" r:id="rId46"/>
    <p:sldId id="418" r:id="rId47"/>
  </p:sldIdLst>
  <p:sldSz cx="9144000" cy="6858000" type="screen4x3"/>
  <p:notesSz cx="6997700" cy="9271000"/>
  <p:defaultTextStyle>
    <a:defPPr>
      <a:defRPr lang="en-US"/>
    </a:defPPr>
    <a:lvl1pPr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9" userDrawn="1">
          <p15:clr>
            <a:srgbClr val="A4A3A4"/>
          </p15:clr>
        </p15:guide>
        <p15:guide id="2" pos="22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308"/>
    <a:srgbClr val="0F0C8F"/>
    <a:srgbClr val="CC0000"/>
    <a:srgbClr val="FFAE1A"/>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4" autoAdjust="0"/>
    <p:restoredTop sz="91714" autoAdjust="0"/>
  </p:normalViewPr>
  <p:slideViewPr>
    <p:cSldViewPr snapToObjects="1">
      <p:cViewPr varScale="1">
        <p:scale>
          <a:sx n="70" d="100"/>
          <a:sy n="70" d="100"/>
        </p:scale>
        <p:origin x="1128" y="66"/>
      </p:cViewPr>
      <p:guideLst>
        <p:guide orient="horz" pos="2160"/>
        <p:guide pos="2880"/>
      </p:guideLst>
    </p:cSldViewPr>
  </p:slideViewPr>
  <p:notesTextViewPr>
    <p:cViewPr>
      <p:scale>
        <a:sx n="100" d="100"/>
        <a:sy n="100" d="100"/>
      </p:scale>
      <p:origin x="0" y="0"/>
    </p:cViewPr>
  </p:notesTextViewPr>
  <p:notesViewPr>
    <p:cSldViewPr snapToObjects="1">
      <p:cViewPr varScale="1">
        <p:scale>
          <a:sx n="83" d="100"/>
          <a:sy n="83" d="100"/>
        </p:scale>
        <p:origin x="-2916" y="-96"/>
      </p:cViewPr>
      <p:guideLst>
        <p:guide orient="horz" pos="2919"/>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7101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471"/>
          </a:xfrm>
          <a:prstGeom prst="rect">
            <a:avLst/>
          </a:prstGeom>
        </p:spPr>
        <p:txBody>
          <a:bodyPr vert="horz" wrap="square" lIns="92400" tIns="46200" rIns="92400" bIns="46200" numCol="1" anchor="t"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3" name="Date Placeholder 2"/>
          <p:cNvSpPr>
            <a:spLocks noGrp="1"/>
          </p:cNvSpPr>
          <p:nvPr>
            <p:ph type="dt" idx="1"/>
          </p:nvPr>
        </p:nvSpPr>
        <p:spPr>
          <a:xfrm>
            <a:off x="3963744" y="0"/>
            <a:ext cx="3032337" cy="463471"/>
          </a:xfrm>
          <a:prstGeom prst="rect">
            <a:avLst/>
          </a:prstGeom>
        </p:spPr>
        <p:txBody>
          <a:bodyPr vert="horz" wrap="square" lIns="92400" tIns="46200" rIns="92400" bIns="46200" numCol="1" anchor="t"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58165478-8271-4537-9DBA-6DB278E2C8C0}" type="datetime1">
              <a:rPr lang="en-US"/>
              <a:pPr>
                <a:defRPr/>
              </a:pPr>
              <a:t>12/6/2016</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wrap="square" lIns="92400" tIns="46200" rIns="92400" bIns="4620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99770" y="4403765"/>
            <a:ext cx="5598160" cy="4171233"/>
          </a:xfrm>
          <a:prstGeom prst="rect">
            <a:avLst/>
          </a:prstGeom>
        </p:spPr>
        <p:txBody>
          <a:bodyPr vert="horz" wrap="square" lIns="92400" tIns="46200" rIns="92400" bIns="46200"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805937"/>
            <a:ext cx="3032337" cy="463470"/>
          </a:xfrm>
          <a:prstGeom prst="rect">
            <a:avLst/>
          </a:prstGeom>
        </p:spPr>
        <p:txBody>
          <a:bodyPr vert="horz" wrap="square" lIns="92400" tIns="46200" rIns="92400" bIns="46200" numCol="1" anchor="b"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7" name="Slide Number Placeholder 6"/>
          <p:cNvSpPr>
            <a:spLocks noGrp="1"/>
          </p:cNvSpPr>
          <p:nvPr>
            <p:ph type="sldNum" sz="quarter" idx="5"/>
          </p:nvPr>
        </p:nvSpPr>
        <p:spPr>
          <a:xfrm>
            <a:off x="3963744" y="8805937"/>
            <a:ext cx="3032337" cy="463470"/>
          </a:xfrm>
          <a:prstGeom prst="rect">
            <a:avLst/>
          </a:prstGeom>
        </p:spPr>
        <p:txBody>
          <a:bodyPr vert="horz" wrap="square" lIns="92400" tIns="46200" rIns="92400" bIns="46200" numCol="1" anchor="b"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74EB2CD8-9047-43A5-BEAD-229CAC8CFCAA}" type="slidenum">
              <a:rPr lang="en-US"/>
              <a:pPr>
                <a:defRPr/>
              </a:pPr>
              <a:t>‹#›</a:t>
            </a:fld>
            <a:endParaRPr lang="en-US"/>
          </a:p>
        </p:txBody>
      </p:sp>
    </p:spTree>
    <p:extLst>
      <p:ext uri="{BB962C8B-B14F-4D97-AF65-F5344CB8AC3E}">
        <p14:creationId xmlns:p14="http://schemas.microsoft.com/office/powerpoint/2010/main" val="41041316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pitchFamily="-65" charset="-128"/>
      </a:defRPr>
    </a:lvl1pPr>
    <a:lvl2pPr marL="742950" indent="-285750"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a:defRPr>
    </a:lvl2pPr>
    <a:lvl3pPr marL="11430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pitchFamily="-65" charset="-128"/>
      </a:defRPr>
    </a:lvl3pPr>
    <a:lvl4pPr marL="16002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The Accelerator Control System connects the Operator in the control room with the accelerator hardware. The control room might not be near the accelerator: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-SLS is 200m away from PSI main control room</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-For </a:t>
            </a:r>
            <a:r>
              <a:rPr lang="en-US" altLang="ja-JP" sz="1200" kern="1200" dirty="0" err="1">
                <a:solidFill>
                  <a:schemeClr val="tx1"/>
                </a:solidFill>
                <a:effectLst/>
                <a:latin typeface="+mn-lt"/>
                <a:ea typeface="ヒラギノ角ゴ Pro W3" pitchFamily="-65" charset="-128"/>
                <a:cs typeface="ヒラギノ角ゴ Pro W3" pitchFamily="-65" charset="-128"/>
              </a:rPr>
              <a:t>SwissFEL</a:t>
            </a:r>
            <a:r>
              <a:rPr lang="en-US" altLang="ja-JP" sz="1200" kern="1200" dirty="0">
                <a:solidFill>
                  <a:schemeClr val="tx1"/>
                </a:solidFill>
                <a:effectLst/>
                <a:latin typeface="+mn-lt"/>
                <a:ea typeface="ヒラギノ角ゴ Pro W3" pitchFamily="-65" charset="-128"/>
                <a:cs typeface="ヒラギノ角ゴ Pro W3" pitchFamily="-65" charset="-128"/>
              </a:rPr>
              <a:t> the control room will be a kilometer away</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-Some experiments are controlled remote from all over the world </a:t>
            </a:r>
            <a:endParaRPr lang="en-US" altLang="ja-JP" dirty="0">
              <a:effectLst/>
            </a:endParaRPr>
          </a:p>
        </p:txBody>
      </p:sp>
    </p:spTree>
    <p:extLst>
      <p:ext uri="{BB962C8B-B14F-4D97-AF65-F5344CB8AC3E}">
        <p14:creationId xmlns:p14="http://schemas.microsoft.com/office/powerpoint/2010/main" val="105033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No Control System needed because: </a:t>
            </a:r>
          </a:p>
          <a:p>
            <a:r>
              <a:rPr lang="en-US" altLang="ja-JP" sz="1200" kern="1200" dirty="0">
                <a:solidFill>
                  <a:schemeClr val="tx1"/>
                </a:solidFill>
                <a:effectLst/>
                <a:latin typeface="+mn-lt"/>
                <a:ea typeface="ヒラギノ角ゴ Pro W3" pitchFamily="-65" charset="-128"/>
                <a:cs typeface="ヒラギノ角ゴ Pro W3" pitchFamily="-65" charset="-128"/>
              </a:rPr>
              <a:t>-Direct tuning with knobs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-Direct diagnostics with own eyes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-(Very) limited number of devices involved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-&gt; so the brain is the Accelerator Control System in this case </a:t>
            </a:r>
            <a:endParaRPr lang="en-US" altLang="ja-JP" dirty="0">
              <a:effectLst/>
            </a:endParaRPr>
          </a:p>
        </p:txBody>
      </p:sp>
    </p:spTree>
    <p:extLst>
      <p:ext uri="{BB962C8B-B14F-4D97-AF65-F5344CB8AC3E}">
        <p14:creationId xmlns:p14="http://schemas.microsoft.com/office/powerpoint/2010/main" val="134585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SCADA = Supervisory control and data acquisition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Best solution: all systems are used somewhere to control accelerators successful. </a:t>
            </a:r>
          </a:p>
          <a:p>
            <a:r>
              <a:rPr lang="en-US" altLang="ja-JP" sz="1200" kern="1200" dirty="0">
                <a:solidFill>
                  <a:schemeClr val="tx1"/>
                </a:solidFill>
                <a:effectLst/>
                <a:latin typeface="+mn-lt"/>
                <a:ea typeface="ヒラギノ角ゴ Pro W3" pitchFamily="-65" charset="-128"/>
                <a:cs typeface="ヒラギノ角ゴ Pro W3" pitchFamily="-65" charset="-128"/>
              </a:rPr>
              <a:t>All systems support good experiments and produce excellent science. </a:t>
            </a:r>
          </a:p>
          <a:p>
            <a:r>
              <a:rPr lang="en-US" altLang="ja-JP" sz="1200" kern="1200" dirty="0">
                <a:solidFill>
                  <a:schemeClr val="tx1"/>
                </a:solidFill>
                <a:effectLst/>
                <a:latin typeface="+mn-lt"/>
                <a:ea typeface="ヒラギノ角ゴ Pro W3" pitchFamily="-65" charset="-128"/>
                <a:cs typeface="ヒラギノ角ゴ Pro W3" pitchFamily="-65" charset="-128"/>
              </a:rPr>
              <a:t>Therefore, the choice of system is political not technical. </a:t>
            </a:r>
            <a:endParaRPr lang="en-US" altLang="ja-JP" dirty="0">
              <a:effectLst/>
            </a:endParaRPr>
          </a:p>
          <a:p>
            <a:endParaRPr kumimoji="1" lang="ja-JP" altLang="en-US" dirty="0"/>
          </a:p>
        </p:txBody>
      </p:sp>
    </p:spTree>
    <p:extLst>
      <p:ext uri="{BB962C8B-B14F-4D97-AF65-F5344CB8AC3E}">
        <p14:creationId xmlns:p14="http://schemas.microsoft.com/office/powerpoint/2010/main" val="161008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Quote from the EPICS web page (http://</a:t>
            </a:r>
            <a:r>
              <a:rPr lang="en-US" altLang="ja-JP" sz="1200" kern="1200" dirty="0" err="1">
                <a:solidFill>
                  <a:schemeClr val="tx1"/>
                </a:solidFill>
                <a:effectLst/>
                <a:latin typeface="+mn-lt"/>
                <a:ea typeface="ヒラギノ角ゴ Pro W3" pitchFamily="-65" charset="-128"/>
                <a:cs typeface="ヒラギノ角ゴ Pro W3" pitchFamily="-65" charset="-128"/>
              </a:rPr>
              <a:t>www.aps.anl.gov</a:t>
            </a:r>
            <a:r>
              <a:rPr lang="en-US" altLang="ja-JP" sz="1200" kern="1200" dirty="0">
                <a:solidFill>
                  <a:schemeClr val="tx1"/>
                </a:solidFill>
                <a:effectLst/>
                <a:latin typeface="+mn-lt"/>
                <a:ea typeface="ヒラギノ角ゴ Pro W3" pitchFamily="-65" charset="-128"/>
                <a:cs typeface="ヒラギノ角ゴ Pro W3" pitchFamily="-65" charset="-128"/>
              </a:rPr>
              <a:t>/epics/</a:t>
            </a:r>
            <a:r>
              <a:rPr lang="en-US" altLang="ja-JP" sz="1200" kern="1200" dirty="0" err="1">
                <a:solidFill>
                  <a:schemeClr val="tx1"/>
                </a:solidFill>
                <a:effectLst/>
                <a:latin typeface="+mn-lt"/>
                <a:ea typeface="ヒラギノ角ゴ Pro W3" pitchFamily="-65" charset="-128"/>
                <a:cs typeface="ヒラギノ角ゴ Pro W3" pitchFamily="-65" charset="-128"/>
              </a:rPr>
              <a:t>about.php</a:t>
            </a:r>
            <a:r>
              <a:rPr lang="en-US" altLang="ja-JP" sz="1200" kern="1200" dirty="0">
                <a:solidFill>
                  <a:schemeClr val="tx1"/>
                </a:solidFill>
                <a:effectLst/>
                <a:latin typeface="+mn-lt"/>
                <a:ea typeface="ヒラギノ角ゴ Pro W3" pitchFamily="-65" charset="-128"/>
                <a:cs typeface="ヒラギノ角ゴ Pro W3" pitchFamily="-65" charset="-128"/>
              </a:rPr>
              <a: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is a set of software tools and applications which provide a software infrastructure for use in building distributed control systems to operate devices such as Particle Accelerators, Large Experiments and major Telescopes. Such distributed control systems typically comprise tens or even hundreds of computers, networked together to allow communication between them and to provide control and feedback of the various parts of the device from a central control room, or even remotely over the internet.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uses Client/Server and Publish/Subscribe techniques to communicate between the various computers. Most servers (called </a:t>
            </a:r>
            <a:r>
              <a:rPr lang="en-US" altLang="ja-JP" sz="1200" kern="1200" dirty="0" err="1">
                <a:solidFill>
                  <a:schemeClr val="tx1"/>
                </a:solidFill>
                <a:effectLst/>
                <a:latin typeface="+mn-lt"/>
                <a:ea typeface="ヒラギノ角ゴ Pro W3" pitchFamily="-65" charset="-128"/>
                <a:cs typeface="ヒラギノ角ゴ Pro W3" pitchFamily="-65" charset="-128"/>
              </a:rPr>
              <a:t>Input/Output</a:t>
            </a:r>
            <a:r>
              <a:rPr lang="en-US" altLang="ja-JP" sz="1200" kern="1200" dirty="0">
                <a:solidFill>
                  <a:schemeClr val="tx1"/>
                </a:solidFill>
                <a:effectLst/>
                <a:latin typeface="+mn-lt"/>
                <a:ea typeface="ヒラギノ角ゴ Pro W3" pitchFamily="-65" charset="-128"/>
                <a:cs typeface="ヒラギノ角ゴ Pro W3" pitchFamily="-65" charset="-128"/>
              </a:rPr>
              <a:t> Controllers or IOCs) perform real-world I/O and local control tasks, and publish this information to clients using the Channel Access (CA) network protocol. CA is specially designed for the kind of high bandwidth, soft real-time networking applications that EPICS is used for, and is one reason why it can be used to build a control system comprising hundreds of computers. </a:t>
            </a:r>
            <a:endParaRPr lang="en-US" altLang="ja-JP" dirty="0">
              <a:effectLst/>
            </a:endParaRPr>
          </a:p>
          <a:p>
            <a:endParaRPr kumimoji="1" lang="ja-JP" altLang="en-US" dirty="0"/>
          </a:p>
        </p:txBody>
      </p:sp>
    </p:spTree>
    <p:extLst>
      <p:ext uri="{BB962C8B-B14F-4D97-AF65-F5344CB8AC3E}">
        <p14:creationId xmlns:p14="http://schemas.microsoft.com/office/powerpoint/2010/main" val="110431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Three-tier standard model for distributed control systems.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The hardware layer was considered dumb when the terminology was developed.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Meanwhile “hardware” can be as complicated as a robot (with its own controller) or an oscilloscope (with an operating system installed on a specialized computer).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More and more logic is moved to the hardware layer. </a:t>
            </a:r>
            <a:endParaRPr kumimoji="1" lang="ja-JP" altLang="en-US" dirty="0"/>
          </a:p>
          <a:p>
            <a:endParaRPr kumimoji="1" lang="ja-JP" altLang="en-US" dirty="0"/>
          </a:p>
        </p:txBody>
      </p:sp>
    </p:spTree>
    <p:extLst>
      <p:ext uri="{BB962C8B-B14F-4D97-AF65-F5344CB8AC3E}">
        <p14:creationId xmlns:p14="http://schemas.microsoft.com/office/powerpoint/2010/main" val="411136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7274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pic>
        <p:nvPicPr>
          <p:cNvPr id="4" name="Picture 4" descr="ppt_bkg1.png"/>
          <p:cNvPicPr>
            <a:picLocks noChangeAspect="1"/>
          </p:cNvPicPr>
          <p:nvPr/>
        </p:nvPicPr>
        <p:blipFill>
          <a:blip r:embed="rId2" cstate="print"/>
          <a:srcRect t="2948"/>
          <a:stretch>
            <a:fillRect/>
          </a:stretch>
        </p:blipFill>
        <p:spPr bwMode="auto">
          <a:xfrm>
            <a:off x="71062" y="0"/>
            <a:ext cx="9001881" cy="6655828"/>
          </a:xfrm>
          <a:prstGeom prst="rect">
            <a:avLst/>
          </a:prstGeom>
          <a:noFill/>
          <a:ln w="9525">
            <a:noFill/>
            <a:miter lim="800000"/>
            <a:headEnd/>
            <a:tailEnd/>
          </a:ln>
        </p:spPr>
      </p:pic>
      <p:sp>
        <p:nvSpPr>
          <p:cNvPr id="5" name="Text Box 5"/>
          <p:cNvSpPr txBox="1">
            <a:spLocks noChangeArrowheads="1"/>
          </p:cNvSpPr>
          <p:nvPr/>
        </p:nvSpPr>
        <p:spPr bwMode="auto">
          <a:xfrm>
            <a:off x="638024" y="1238250"/>
            <a:ext cx="7489976" cy="453926"/>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86447" tIns="43223" rIns="86447" bIns="43223">
            <a:spAutoFit/>
          </a:bodyPr>
          <a:lstStyle/>
          <a:p>
            <a:pPr defTabSz="456996" eaLnBrk="0" hangingPunct="0">
              <a:lnSpc>
                <a:spcPct val="90000"/>
              </a:lnSpc>
              <a:defRPr/>
            </a:pPr>
            <a:endParaRPr lang="en-US" sz="2600" dirty="0">
              <a:latin typeface="Helvetica" pitchFamily="-107" charset="0"/>
              <a:ea typeface="ヒラギノ角ゴ Pro W3" pitchFamily="-107" charset="-128"/>
              <a:cs typeface="Arial" charset="0"/>
            </a:endParaRPr>
          </a:p>
        </p:txBody>
      </p:sp>
      <p:sp>
        <p:nvSpPr>
          <p:cNvPr id="9" name="Subtitle 2"/>
          <p:cNvSpPr>
            <a:spLocks noGrp="1"/>
          </p:cNvSpPr>
          <p:nvPr>
            <p:ph type="subTitle" idx="1"/>
          </p:nvPr>
        </p:nvSpPr>
        <p:spPr>
          <a:xfrm>
            <a:off x="1524000" y="4071938"/>
            <a:ext cx="6096000" cy="1143000"/>
          </a:xfrm>
        </p:spPr>
        <p:txBody>
          <a:bodyPr/>
          <a:lstStyle>
            <a:lvl1pPr marL="0" indent="0" algn="ctr">
              <a:buNone/>
              <a:defRPr/>
            </a:lvl1pPr>
            <a:lvl2pPr marL="432235" indent="0" algn="ctr">
              <a:buNone/>
              <a:defRPr/>
            </a:lvl2pPr>
            <a:lvl3pPr marL="864469" indent="0" algn="ctr">
              <a:buNone/>
              <a:defRPr/>
            </a:lvl3pPr>
            <a:lvl4pPr marL="1296702" indent="0" algn="ctr">
              <a:buNone/>
              <a:defRPr/>
            </a:lvl4pPr>
            <a:lvl5pPr marL="1728938" indent="0" algn="ctr">
              <a:buNone/>
              <a:defRPr/>
            </a:lvl5pPr>
            <a:lvl6pPr marL="2161172" indent="0" algn="ctr">
              <a:buNone/>
              <a:defRPr/>
            </a:lvl6pPr>
            <a:lvl7pPr marL="2593406" indent="0" algn="ctr">
              <a:buNone/>
              <a:defRPr/>
            </a:lvl7pPr>
            <a:lvl8pPr marL="3025640" indent="0" algn="ctr">
              <a:buNone/>
              <a:defRPr/>
            </a:lvl8pPr>
            <a:lvl9pPr marL="3457874" indent="0" algn="ctr">
              <a:buNone/>
              <a:defRPr/>
            </a:lvl9pPr>
          </a:lstStyle>
          <a:p>
            <a:r>
              <a:rPr lang="en-US"/>
              <a:t>Click to edit Master subtitle style</a:t>
            </a:r>
            <a:endParaRPr lang="en-US" dirty="0"/>
          </a:p>
        </p:txBody>
      </p:sp>
      <p:sp>
        <p:nvSpPr>
          <p:cNvPr id="7" name="Rectangle 2"/>
          <p:cNvSpPr>
            <a:spLocks noGrp="1" noChangeArrowheads="1"/>
          </p:cNvSpPr>
          <p:nvPr>
            <p:ph type="title"/>
          </p:nvPr>
        </p:nvSpPr>
        <p:spPr bwMode="auto">
          <a:xfrm>
            <a:off x="71438" y="3143254"/>
            <a:ext cx="9001124" cy="486668"/>
          </a:xfrm>
          <a:prstGeom prst="rect">
            <a:avLst/>
          </a:prstGeom>
          <a:noFill/>
          <a:ln w="12700">
            <a:noFill/>
            <a:miter lim="800000"/>
            <a:headEnd/>
            <a:tailEnd/>
          </a:ln>
        </p:spPr>
        <p:txBody>
          <a:bodyPr lIns="56061" tIns="22425" rIns="56061" bIns="22425"/>
          <a:lstStyle/>
          <a:p>
            <a:pPr lvl="0"/>
            <a:r>
              <a:rPr lang="en-US"/>
              <a:t>Click to edit Master title style</a:t>
            </a:r>
            <a:endParaRPr lang="en-US" dirty="0"/>
          </a:p>
        </p:txBody>
      </p:sp>
      <p:sp>
        <p:nvSpPr>
          <p:cNvPr id="6" name="TextBox 5"/>
          <p:cNvSpPr txBox="1"/>
          <p:nvPr userDrawn="1"/>
        </p:nvSpPr>
        <p:spPr>
          <a:xfrm>
            <a:off x="-152400" y="6387148"/>
            <a:ext cx="9448800" cy="348941"/>
          </a:xfrm>
          <a:prstGeom prst="rect">
            <a:avLst/>
          </a:prstGeom>
          <a:noFill/>
        </p:spPr>
        <p:txBody>
          <a:bodyPr wrap="square" lIns="86486" tIns="43243" rIns="86486" bIns="43243" rtlCol="0">
            <a:spAutoFit/>
          </a:bodyPr>
          <a:lstStyle/>
          <a:p>
            <a:pPr algn="ctr"/>
            <a:r>
              <a:rPr lang="en-US" sz="850" kern="1200" dirty="0">
                <a:solidFill>
                  <a:schemeClr val="tx1"/>
                </a:solidFill>
                <a:latin typeface="+mn-lt"/>
                <a:ea typeface="ヒラギノ角ゴ Pro W3"/>
                <a:cs typeface="ヒラギノ角ゴ Pro W3"/>
              </a:rPr>
              <a:t>This material is based upon work supported by the U.S. Department of Energy Office of Science under Cooperative Agreement DE-SC0000661, the State of Michigan and</a:t>
            </a:r>
            <a:r>
              <a:rPr lang="en-US" sz="850" kern="1200" baseline="0" dirty="0">
                <a:solidFill>
                  <a:schemeClr val="tx1"/>
                </a:solidFill>
                <a:latin typeface="+mn-lt"/>
                <a:ea typeface="ヒラギノ角ゴ Pro W3"/>
                <a:cs typeface="ヒラギノ角ゴ Pro W3"/>
              </a:rPr>
              <a:t> Michigan </a:t>
            </a:r>
          </a:p>
          <a:p>
            <a:pPr algn="ctr"/>
            <a:r>
              <a:rPr lang="en-US" sz="850" kern="1200" baseline="0" dirty="0">
                <a:solidFill>
                  <a:schemeClr val="tx1"/>
                </a:solidFill>
                <a:latin typeface="+mn-lt"/>
                <a:ea typeface="ヒラギノ角ゴ Pro W3"/>
                <a:cs typeface="ヒラギノ角ゴ Pro W3"/>
              </a:rPr>
              <a:t>  State University. </a:t>
            </a:r>
            <a:r>
              <a:rPr lang="en-US" sz="850" kern="1200" dirty="0">
                <a:solidFill>
                  <a:schemeClr val="tx1"/>
                </a:solidFill>
                <a:latin typeface="+mn-lt"/>
                <a:ea typeface="ヒラギノ角ゴ Pro W3"/>
                <a:cs typeface="ヒラギノ角ゴ Pro W3"/>
              </a:rPr>
              <a:t>Michigan State University designs and establishes FRIB as a DOE Office of Science National User Facility in support of the mission of the Office of Nuclear Physics.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5"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akeaway">
    <p:spTree>
      <p:nvGrpSpPr>
        <p:cNvPr id="1" name=""/>
        <p:cNvGrpSpPr/>
        <p:nvPr/>
      </p:nvGrpSpPr>
      <p:grpSpPr>
        <a:xfrm>
          <a:off x="0" y="0"/>
          <a:ext cx="0" cy="0"/>
          <a:chOff x="0" y="0"/>
          <a:chExt cx="0" cy="0"/>
        </a:xfrm>
      </p:grpSpPr>
      <p:pic>
        <p:nvPicPr>
          <p:cNvPr id="4" name="Picture 5" descr="FRIB_ppt_bottom.jpg"/>
          <p:cNvPicPr>
            <a:picLocks noChangeAspect="1"/>
          </p:cNvPicPr>
          <p:nvPr userDrawn="1"/>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4266900"/>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
        <p:nvSpPr>
          <p:cNvPr id="11" name="Rectangle 8"/>
          <p:cNvSpPr>
            <a:spLocks noChangeArrowheads="1"/>
          </p:cNvSpPr>
          <p:nvPr userDrawn="1"/>
        </p:nvSpPr>
        <p:spPr bwMode="auto">
          <a:xfrm>
            <a:off x="0" y="5447409"/>
            <a:ext cx="9144000" cy="685800"/>
          </a:xfrm>
          <a:prstGeom prst="rect">
            <a:avLst/>
          </a:prstGeom>
          <a:solidFill>
            <a:schemeClr val="bg2">
              <a:lumMod val="90000"/>
            </a:schemeClr>
          </a:solidFill>
          <a:ln w="9525">
            <a:noFill/>
            <a:miter lim="800000"/>
            <a:headEnd/>
            <a:tailEnd/>
          </a:ln>
        </p:spPr>
        <p:txBody>
          <a:bodyPr wrap="none" lIns="91399" tIns="45700" rIns="91399" bIns="45700" anchor="ctr"/>
          <a:lstStyle/>
          <a:p>
            <a:endParaRPr lang="en-US" dirty="0"/>
          </a:p>
        </p:txBody>
      </p:sp>
      <p:sp>
        <p:nvSpPr>
          <p:cNvPr id="12" name="Rectangle 9"/>
          <p:cNvSpPr>
            <a:spLocks noChangeArrowheads="1"/>
          </p:cNvSpPr>
          <p:nvPr userDrawn="1"/>
        </p:nvSpPr>
        <p:spPr bwMode="auto">
          <a:xfrm>
            <a:off x="0" y="6057009"/>
            <a:ext cx="9144000" cy="76200"/>
          </a:xfrm>
          <a:prstGeom prst="rect">
            <a:avLst/>
          </a:prstGeom>
          <a:solidFill>
            <a:srgbClr val="006633"/>
          </a:solidFill>
          <a:ln w="9525">
            <a:noFill/>
            <a:miter lim="800000"/>
            <a:headEnd/>
            <a:tailEnd/>
          </a:ln>
          <a:effectLst/>
        </p:spPr>
        <p:txBody>
          <a:bodyPr wrap="none" lIns="91399" tIns="45700" rIns="91399" bIns="45700" anchor="ctr"/>
          <a:lstStyle/>
          <a:p>
            <a:endParaRPr lang="en-US" dirty="0"/>
          </a:p>
        </p:txBody>
      </p:sp>
      <p:sp>
        <p:nvSpPr>
          <p:cNvPr id="14" name="Text Placeholder 21"/>
          <p:cNvSpPr>
            <a:spLocks noGrp="1"/>
          </p:cNvSpPr>
          <p:nvPr>
            <p:ph type="body" sz="quarter" idx="12" hasCustomPrompt="1"/>
          </p:nvPr>
        </p:nvSpPr>
        <p:spPr>
          <a:xfrm>
            <a:off x="1" y="5460114"/>
            <a:ext cx="9067122" cy="584200"/>
          </a:xfrm>
        </p:spPr>
        <p:txBody>
          <a:bodyPr anchor="ctr"/>
          <a:lstStyle>
            <a:lvl1pPr marL="137099" indent="0">
              <a:spcBef>
                <a:spcPts val="0"/>
              </a:spcBef>
              <a:buNone/>
              <a:defRPr b="1" baseline="0"/>
            </a:lvl1pPr>
          </a:lstStyle>
          <a:p>
            <a:pPr lvl="0"/>
            <a:r>
              <a:rPr lang="en-US" dirty="0"/>
              <a:t>Add takeaway message</a:t>
            </a:r>
          </a:p>
        </p:txBody>
      </p:sp>
    </p:spTree>
    <p:extLst>
      <p:ext uri="{BB962C8B-B14F-4D97-AF65-F5344CB8AC3E}">
        <p14:creationId xmlns:p14="http://schemas.microsoft.com/office/powerpoint/2010/main" val="19100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Half Vertic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100"/>
            <a:ext cx="4423230"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p:nvPr>
        </p:nvSpPr>
        <p:spPr>
          <a:xfrm>
            <a:off x="4644573" y="1071569"/>
            <a:ext cx="4423227"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4F88C639-55E7-4D97-AC8D-4B42A67367B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alf Horizont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0" y="1067099"/>
            <a:ext cx="8991604"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76200" y="3581400"/>
            <a:ext cx="8991604"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BCDB990A-6268-4898-A641-7F04AAB15E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rters">
    <p:spTree>
      <p:nvGrpSpPr>
        <p:cNvPr id="1" name=""/>
        <p:cNvGrpSpPr/>
        <p:nvPr/>
      </p:nvGrpSpPr>
      <p:grpSpPr>
        <a:xfrm>
          <a:off x="0" y="0"/>
          <a:ext cx="0" cy="0"/>
          <a:chOff x="0" y="0"/>
          <a:chExt cx="0" cy="0"/>
        </a:xfrm>
      </p:grpSpPr>
      <p:pic>
        <p:nvPicPr>
          <p:cNvPr id="7"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8"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9"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10" name="Rectangle 9"/>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099"/>
            <a:ext cx="4419600"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4625530" y="1067099"/>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2"/>
          </p:nvPr>
        </p:nvSpPr>
        <p:spPr>
          <a:xfrm>
            <a:off x="76206" y="3581400"/>
            <a:ext cx="4419599"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625530" y="3581400"/>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6"/>
          <p:cNvSpPr>
            <a:spLocks noGrp="1"/>
          </p:cNvSpPr>
          <p:nvPr>
            <p:ph type="ftr" sz="quarter" idx="14"/>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5" name="Slide Number Placeholder 4"/>
          <p:cNvSpPr>
            <a:spLocks noGrp="1"/>
          </p:cNvSpPr>
          <p:nvPr>
            <p:ph type="sldNum" sz="quarter" idx="15"/>
          </p:nvPr>
        </p:nvSpPr>
        <p:spPr/>
        <p:txBody>
          <a:bodyPr/>
          <a:lstStyle>
            <a:lvl1pPr>
              <a:defRPr/>
            </a:lvl1pPr>
          </a:lstStyle>
          <a:p>
            <a:pPr>
              <a:defRPr/>
            </a:pPr>
            <a:r>
              <a:rPr lang="en-US"/>
              <a:t>, Slide </a:t>
            </a:r>
            <a:fld id="{74887700-F8AD-4E75-9DA6-99EB4D2760D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4"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4" name="Picture 5"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CF988859-7953-4624-98C4-717249B46A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clean bottom">
    <p:spTree>
      <p:nvGrpSpPr>
        <p:cNvPr id="1" name=""/>
        <p:cNvGrpSpPr/>
        <p:nvPr/>
      </p:nvGrpSpPr>
      <p:grpSpPr>
        <a:xfrm>
          <a:off x="0" y="0"/>
          <a:ext cx="0" cy="0"/>
          <a:chOff x="0" y="0"/>
          <a:chExt cx="0" cy="0"/>
        </a:xfrm>
      </p:grpSpPr>
      <p:pic>
        <p:nvPicPr>
          <p:cNvPr id="4" name="Picture 4" descr="FRIB_ppt_top.jpg"/>
          <p:cNvPicPr>
            <a:picLocks noChangeAspect="1"/>
          </p:cNvPicPr>
          <p:nvPr/>
        </p:nvPicPr>
        <p:blipFill>
          <a:blip r:embed="rId2"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5"/>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888FC917-2F4D-45AC-AA7A-EF80FFB23A8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96" y="75904"/>
            <a:ext cx="8992810" cy="486668"/>
          </a:xfrm>
          <a:prstGeom prst="rect">
            <a:avLst/>
          </a:prstGeom>
          <a:noFill/>
          <a:ln w="12700">
            <a:noFill/>
            <a:miter lim="800000"/>
            <a:headEnd/>
            <a:tailEnd/>
          </a:ln>
        </p:spPr>
        <p:txBody>
          <a:bodyPr vert="horz" wrap="square" lIns="56076" tIns="22431" rIns="56076" bIns="22431" numCol="1" anchor="ctr" anchorCtr="0" compatLnSpc="1">
            <a:prstTxWarp prst="textNoShape">
              <a:avLst/>
            </a:prstTxWarp>
            <a:spAutoFit/>
          </a:bodyPr>
          <a:lstStyle/>
          <a:p>
            <a:pPr lvl="0"/>
            <a:r>
              <a:rPr lang="en-US"/>
              <a:t>Click to edit Master title style</a:t>
            </a:r>
          </a:p>
        </p:txBody>
      </p:sp>
      <p:sp>
        <p:nvSpPr>
          <p:cNvPr id="1027" name="Rectangle 6"/>
          <p:cNvSpPr>
            <a:spLocks noGrp="1" noChangeArrowheads="1"/>
          </p:cNvSpPr>
          <p:nvPr>
            <p:ph type="body" idx="1"/>
          </p:nvPr>
        </p:nvSpPr>
        <p:spPr bwMode="auto">
          <a:xfrm>
            <a:off x="75596" y="1067100"/>
            <a:ext cx="8992810"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p:cNvSpPr>
            <a:spLocks noGrp="1"/>
          </p:cNvSpPr>
          <p:nvPr>
            <p:ph type="ftr" sz="quarter" idx="3"/>
          </p:nvPr>
        </p:nvSpPr>
        <p:spPr>
          <a:xfrm>
            <a:off x="4140680" y="6356450"/>
            <a:ext cx="4241321" cy="364628"/>
          </a:xfrm>
          <a:prstGeom prst="rect">
            <a:avLst/>
          </a:prstGeom>
        </p:spPr>
        <p:txBody>
          <a:bodyPr lIns="0" tIns="45712" rIns="0" bIns="45712" anchor="b"/>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9" name="Slide Number Placeholder 4"/>
          <p:cNvSpPr>
            <a:spLocks noGrp="1"/>
          </p:cNvSpPr>
          <p:nvPr>
            <p:ph type="sldNum" sz="quarter" idx="4"/>
          </p:nvPr>
        </p:nvSpPr>
        <p:spPr>
          <a:xfrm>
            <a:off x="8382000" y="6356450"/>
            <a:ext cx="762000" cy="364628"/>
          </a:xfrm>
          <a:prstGeom prst="rect">
            <a:avLst/>
          </a:prstGeom>
        </p:spPr>
        <p:txBody>
          <a:bodyPr vert="horz" wrap="square" lIns="0" tIns="45712" rIns="0" bIns="45712" numCol="1" anchor="b" anchorCtr="0" compatLnSpc="1">
            <a:prstTxWarp prst="textNoShape">
              <a:avLst/>
            </a:prstTxWarp>
          </a:bodyPr>
          <a:lstStyle>
            <a:lvl1pPr eaLnBrk="0" hangingPunct="0">
              <a:lnSpc>
                <a:spcPct val="90000"/>
              </a:lnSpc>
              <a:defRPr sz="1000">
                <a:solidFill>
                  <a:srgbClr val="064308"/>
                </a:solidFill>
                <a:ea typeface="ヒラギノ角ゴ Pro W3" charset="-128"/>
                <a:cs typeface="+mn-cs"/>
              </a:defRPr>
            </a:lvl1pPr>
          </a:lstStyle>
          <a:p>
            <a:pPr>
              <a:defRPr/>
            </a:pPr>
            <a:r>
              <a:rPr lang="en-US"/>
              <a:t>, Slide </a:t>
            </a:r>
            <a:fld id="{D30A2C6D-39BC-4576-856C-8743CF76CCF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4007" r:id="rId3"/>
    <p:sldLayoutId id="2147483992" r:id="rId4"/>
    <p:sldLayoutId id="2147483993" r:id="rId5"/>
    <p:sldLayoutId id="2147483994" r:id="rId6"/>
    <p:sldLayoutId id="2147483995" r:id="rId7"/>
    <p:sldLayoutId id="2147483996" r:id="rId8"/>
  </p:sldLayoutIdLst>
  <p:hf hdr="0" dt="0"/>
  <p:txStyles>
    <p:titleStyle>
      <a:lvl1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1pPr>
      <a:lvl2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2pPr>
      <a:lvl3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3pPr>
      <a:lvl4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4pPr>
      <a:lvl5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5pPr>
      <a:lvl6pPr marL="457036"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6pPr>
      <a:lvl7pPr marL="914074"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7pPr>
      <a:lvl8pPr marL="1371109"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8pPr>
      <a:lvl9pPr marL="1828148"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9pPr>
    </p:titleStyle>
    <p:body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p:bodyStyle>
    <p:otherStyle>
      <a:defPPr>
        <a:defRPr lang="en-US"/>
      </a:defPPr>
      <a:lvl1pPr marL="0" algn="l" defTabSz="914074" rtl="0" eaLnBrk="1" latinLnBrk="0" hangingPunct="1">
        <a:defRPr sz="1800" kern="1200">
          <a:solidFill>
            <a:schemeClr val="tx1"/>
          </a:solidFill>
          <a:latin typeface="+mn-lt"/>
          <a:ea typeface="+mn-ea"/>
          <a:cs typeface="+mn-cs"/>
        </a:defRPr>
      </a:lvl1pPr>
      <a:lvl2pPr marL="457036" algn="l" defTabSz="914074" rtl="0" eaLnBrk="1" latinLnBrk="0" hangingPunct="1">
        <a:defRPr sz="1800" kern="1200">
          <a:solidFill>
            <a:schemeClr val="tx1"/>
          </a:solidFill>
          <a:latin typeface="+mn-lt"/>
          <a:ea typeface="+mn-ea"/>
          <a:cs typeface="+mn-cs"/>
        </a:defRPr>
      </a:lvl2pPr>
      <a:lvl3pPr marL="914074" algn="l" defTabSz="914074" rtl="0" eaLnBrk="1" latinLnBrk="0" hangingPunct="1">
        <a:defRPr sz="1800" kern="1200">
          <a:solidFill>
            <a:schemeClr val="tx1"/>
          </a:solidFill>
          <a:latin typeface="+mn-lt"/>
          <a:ea typeface="+mn-ea"/>
          <a:cs typeface="+mn-cs"/>
        </a:defRPr>
      </a:lvl3pPr>
      <a:lvl4pPr marL="1371109" algn="l" defTabSz="914074" rtl="0" eaLnBrk="1" latinLnBrk="0" hangingPunct="1">
        <a:defRPr sz="1800" kern="1200">
          <a:solidFill>
            <a:schemeClr val="tx1"/>
          </a:solidFill>
          <a:latin typeface="+mn-lt"/>
          <a:ea typeface="+mn-ea"/>
          <a:cs typeface="+mn-cs"/>
        </a:defRPr>
      </a:lvl4pPr>
      <a:lvl5pPr marL="1828148" algn="l" defTabSz="914074" rtl="0" eaLnBrk="1" latinLnBrk="0" hangingPunct="1">
        <a:defRPr sz="1800" kern="1200">
          <a:solidFill>
            <a:schemeClr val="tx1"/>
          </a:solidFill>
          <a:latin typeface="+mn-lt"/>
          <a:ea typeface="+mn-ea"/>
          <a:cs typeface="+mn-cs"/>
        </a:defRPr>
      </a:lvl5pPr>
      <a:lvl6pPr marL="2285186" algn="l" defTabSz="914074" rtl="0" eaLnBrk="1" latinLnBrk="0" hangingPunct="1">
        <a:defRPr sz="1800" kern="1200">
          <a:solidFill>
            <a:schemeClr val="tx1"/>
          </a:solidFill>
          <a:latin typeface="+mn-lt"/>
          <a:ea typeface="+mn-ea"/>
          <a:cs typeface="+mn-cs"/>
        </a:defRPr>
      </a:lvl6pPr>
      <a:lvl7pPr marL="2742224" algn="l" defTabSz="914074" rtl="0" eaLnBrk="1" latinLnBrk="0" hangingPunct="1">
        <a:defRPr sz="1800" kern="1200">
          <a:solidFill>
            <a:schemeClr val="tx1"/>
          </a:solidFill>
          <a:latin typeface="+mn-lt"/>
          <a:ea typeface="+mn-ea"/>
          <a:cs typeface="+mn-cs"/>
        </a:defRPr>
      </a:lvl7pPr>
      <a:lvl8pPr marL="3199260" algn="l" defTabSz="914074" rtl="0" eaLnBrk="1" latinLnBrk="0" hangingPunct="1">
        <a:defRPr sz="1800" kern="1200">
          <a:solidFill>
            <a:schemeClr val="tx1"/>
          </a:solidFill>
          <a:latin typeface="+mn-lt"/>
          <a:ea typeface="+mn-ea"/>
          <a:cs typeface="+mn-cs"/>
        </a:defRPr>
      </a:lvl8pPr>
      <a:lvl9pPr marL="3656296" algn="l" defTabSz="9140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11.png"/><Relationship Id="rId4" Type="http://schemas.openxmlformats.org/officeDocument/2006/relationships/image" Target="../media/image48.jpeg"/><Relationship Id="rId9" Type="http://schemas.openxmlformats.org/officeDocument/2006/relationships/image" Target="../media/image5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gi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aps.anl.gov/epics/docs/training.php" TargetMode="External"/><Relationship Id="rId2" Type="http://schemas.openxmlformats.org/officeDocument/2006/relationships/hyperlink" Target="http://www.aps.anl.gov/epics/" TargetMode="Externa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hyperlink" Target="http://epics.web.psi.ch/training/downloads" TargetMode="External"/><Relationship Id="rId4" Type="http://schemas.openxmlformats.org/officeDocument/2006/relationships/hyperlink" Target="http://www.aps.anl.gov/epics/docs/GSWE.ph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aps.anl.gov/ep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tLang="ja-JP"/>
              <a:t>Guobao Shen</a:t>
            </a:r>
          </a:p>
          <a:p>
            <a:r>
              <a:rPr lang="en-US" altLang="ja-JP"/>
              <a:t>High Level Systems Group Leader</a:t>
            </a:r>
          </a:p>
          <a:p>
            <a:r>
              <a:rPr lang="en-US" altLang="ja-JP"/>
              <a:t>Controls Department</a:t>
            </a:r>
          </a:p>
          <a:p>
            <a:r>
              <a:rPr lang="en-US" altLang="ja-JP"/>
              <a:t>2016-12-01</a:t>
            </a:r>
            <a:endParaRPr lang="ja-JP" altLang="en-US" dirty="0"/>
          </a:p>
        </p:txBody>
      </p:sp>
      <p:sp>
        <p:nvSpPr>
          <p:cNvPr id="3" name="Title 2"/>
          <p:cNvSpPr>
            <a:spLocks noGrp="1"/>
          </p:cNvSpPr>
          <p:nvPr>
            <p:ph type="title"/>
          </p:nvPr>
        </p:nvSpPr>
        <p:spPr>
          <a:xfrm>
            <a:off x="71438" y="3142345"/>
            <a:ext cx="9001124" cy="488486"/>
          </a:xfrm>
        </p:spPr>
        <p:txBody>
          <a:bodyPr/>
          <a:lstStyle/>
          <a:p>
            <a:r>
              <a:rPr lang="en-US" altLang="ja-JP" dirty="0"/>
              <a:t>Overview and Introduction of EPICS System</a:t>
            </a:r>
            <a:endParaRPr lang="ja-JP" altLang="en-US" dirty="0"/>
          </a:p>
        </p:txBody>
      </p:sp>
      <p:pic>
        <p:nvPicPr>
          <p:cNvPr id="4" name="Picture 3"/>
          <p:cNvPicPr/>
          <p:nvPr/>
        </p:nvPicPr>
        <p:blipFill>
          <a:blip r:embed="rId2"/>
          <a:stretch/>
        </p:blipFill>
        <p:spPr>
          <a:xfrm>
            <a:off x="457200" y="1447620"/>
            <a:ext cx="1828440" cy="1828440"/>
          </a:xfrm>
          <a:prstGeom prst="rect">
            <a:avLst/>
          </a:prstGeom>
          <a:ln>
            <a:noFill/>
          </a:ln>
        </p:spPr>
      </p:pic>
    </p:spTree>
    <p:extLst>
      <p:ext uri="{BB962C8B-B14F-4D97-AF65-F5344CB8AC3E}">
        <p14:creationId xmlns:p14="http://schemas.microsoft.com/office/powerpoint/2010/main" val="3276313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p:txBody>
          <a:bodyPr/>
          <a:lstStyle/>
          <a:p>
            <a:r>
              <a:rPr lang="en-US" altLang="ja-JP" dirty="0"/>
              <a:t>EPICS Collaboration</a:t>
            </a:r>
            <a:endParaRPr kumimoji="1" lang="ja-JP" altLang="en-US" dirty="0"/>
          </a:p>
        </p:txBody>
      </p:sp>
      <p:sp>
        <p:nvSpPr>
          <p:cNvPr id="3" name="Title 2"/>
          <p:cNvSpPr>
            <a:spLocks noGrp="1"/>
          </p:cNvSpPr>
          <p:nvPr>
            <p:ph type="title"/>
          </p:nvPr>
        </p:nvSpPr>
        <p:spPr/>
        <p:txBody>
          <a:bodyPr/>
          <a:lstStyle/>
          <a:p>
            <a:r>
              <a:rPr lang="en-US" altLang="ja-JP" dirty="0"/>
              <a:t>EPICS Collaboration</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10</a:t>
            </a:fld>
            <a:endParaRPr lang="en-US"/>
          </a:p>
        </p:txBody>
      </p:sp>
      <p:pic>
        <p:nvPicPr>
          <p:cNvPr id="28" name="Picture 27"/>
          <p:cNvPicPr/>
          <p:nvPr/>
        </p:nvPicPr>
        <p:blipFill>
          <a:blip r:embed="rId2"/>
          <a:stretch/>
        </p:blipFill>
        <p:spPr>
          <a:xfrm>
            <a:off x="5943600" y="4876440"/>
            <a:ext cx="3199320" cy="914760"/>
          </a:xfrm>
          <a:prstGeom prst="rect">
            <a:avLst/>
          </a:prstGeom>
          <a:ln>
            <a:noFill/>
          </a:ln>
        </p:spPr>
      </p:pic>
      <p:pic>
        <p:nvPicPr>
          <p:cNvPr id="29" name="Picture 28"/>
          <p:cNvPicPr/>
          <p:nvPr/>
        </p:nvPicPr>
        <p:blipFill>
          <a:blip r:embed="rId3"/>
          <a:stretch/>
        </p:blipFill>
        <p:spPr>
          <a:xfrm>
            <a:off x="4127980" y="2150100"/>
            <a:ext cx="968760" cy="914760"/>
          </a:xfrm>
          <a:prstGeom prst="rect">
            <a:avLst/>
          </a:prstGeom>
          <a:ln>
            <a:noFill/>
          </a:ln>
        </p:spPr>
      </p:pic>
      <p:pic>
        <p:nvPicPr>
          <p:cNvPr id="30" name="Picture 29"/>
          <p:cNvPicPr/>
          <p:nvPr/>
        </p:nvPicPr>
        <p:blipFill>
          <a:blip r:embed="rId4"/>
          <a:stretch/>
        </p:blipFill>
        <p:spPr>
          <a:xfrm>
            <a:off x="72240" y="2772480"/>
            <a:ext cx="2264760" cy="809280"/>
          </a:xfrm>
          <a:prstGeom prst="rect">
            <a:avLst/>
          </a:prstGeom>
          <a:ln>
            <a:noFill/>
          </a:ln>
        </p:spPr>
      </p:pic>
      <p:pic>
        <p:nvPicPr>
          <p:cNvPr id="31" name="Picture 30"/>
          <p:cNvPicPr/>
          <p:nvPr/>
        </p:nvPicPr>
        <p:blipFill>
          <a:blip r:embed="rId5"/>
          <a:stretch/>
        </p:blipFill>
        <p:spPr>
          <a:xfrm>
            <a:off x="-3000" y="5943240"/>
            <a:ext cx="2888280" cy="914760"/>
          </a:xfrm>
          <a:prstGeom prst="rect">
            <a:avLst/>
          </a:prstGeom>
          <a:ln>
            <a:noFill/>
          </a:ln>
        </p:spPr>
      </p:pic>
      <p:pic>
        <p:nvPicPr>
          <p:cNvPr id="32" name="Picture 31"/>
          <p:cNvPicPr/>
          <p:nvPr/>
        </p:nvPicPr>
        <p:blipFill>
          <a:blip r:embed="rId6"/>
          <a:stretch/>
        </p:blipFill>
        <p:spPr>
          <a:xfrm>
            <a:off x="51720" y="3733800"/>
            <a:ext cx="4150080" cy="914760"/>
          </a:xfrm>
          <a:prstGeom prst="rect">
            <a:avLst/>
          </a:prstGeom>
          <a:ln>
            <a:noFill/>
          </a:ln>
        </p:spPr>
      </p:pic>
      <p:pic>
        <p:nvPicPr>
          <p:cNvPr id="33" name="Picture 32"/>
          <p:cNvPicPr/>
          <p:nvPr/>
        </p:nvPicPr>
        <p:blipFill>
          <a:blip r:embed="rId7"/>
          <a:stretch/>
        </p:blipFill>
        <p:spPr>
          <a:xfrm>
            <a:off x="4152600" y="3138720"/>
            <a:ext cx="2934000" cy="823320"/>
          </a:xfrm>
          <a:prstGeom prst="rect">
            <a:avLst/>
          </a:prstGeom>
          <a:ln>
            <a:noFill/>
          </a:ln>
        </p:spPr>
      </p:pic>
      <p:pic>
        <p:nvPicPr>
          <p:cNvPr id="34" name="Picture 33"/>
          <p:cNvPicPr/>
          <p:nvPr/>
        </p:nvPicPr>
        <p:blipFill>
          <a:blip r:embed="rId8"/>
          <a:stretch/>
        </p:blipFill>
        <p:spPr>
          <a:xfrm>
            <a:off x="7306920" y="5943240"/>
            <a:ext cx="1837080" cy="914760"/>
          </a:xfrm>
          <a:prstGeom prst="rect">
            <a:avLst/>
          </a:prstGeom>
          <a:ln>
            <a:noFill/>
          </a:ln>
        </p:spPr>
      </p:pic>
      <p:pic>
        <p:nvPicPr>
          <p:cNvPr id="35" name="Picture 34"/>
          <p:cNvPicPr/>
          <p:nvPr/>
        </p:nvPicPr>
        <p:blipFill>
          <a:blip r:embed="rId9"/>
          <a:stretch/>
        </p:blipFill>
        <p:spPr>
          <a:xfrm>
            <a:off x="4230980" y="5041180"/>
            <a:ext cx="1307160" cy="914760"/>
          </a:xfrm>
          <a:prstGeom prst="rect">
            <a:avLst/>
          </a:prstGeom>
          <a:ln>
            <a:noFill/>
          </a:ln>
        </p:spPr>
      </p:pic>
      <p:pic>
        <p:nvPicPr>
          <p:cNvPr id="36" name="Picture 35"/>
          <p:cNvPicPr/>
          <p:nvPr/>
        </p:nvPicPr>
        <p:blipFill>
          <a:blip r:embed="rId10"/>
          <a:stretch/>
        </p:blipFill>
        <p:spPr>
          <a:xfrm>
            <a:off x="5257800" y="5955940"/>
            <a:ext cx="2093400" cy="914760"/>
          </a:xfrm>
          <a:prstGeom prst="rect">
            <a:avLst/>
          </a:prstGeom>
          <a:ln>
            <a:noFill/>
          </a:ln>
        </p:spPr>
      </p:pic>
      <p:pic>
        <p:nvPicPr>
          <p:cNvPr id="37" name="Picture 36"/>
          <p:cNvPicPr/>
          <p:nvPr/>
        </p:nvPicPr>
        <p:blipFill>
          <a:blip r:embed="rId11"/>
          <a:stretch/>
        </p:blipFill>
        <p:spPr>
          <a:xfrm>
            <a:off x="2450880" y="2743200"/>
            <a:ext cx="1206720" cy="914760"/>
          </a:xfrm>
          <a:prstGeom prst="rect">
            <a:avLst/>
          </a:prstGeom>
          <a:ln>
            <a:noFill/>
          </a:ln>
        </p:spPr>
      </p:pic>
      <p:pic>
        <p:nvPicPr>
          <p:cNvPr id="38" name="Picture 37"/>
          <p:cNvPicPr/>
          <p:nvPr/>
        </p:nvPicPr>
        <p:blipFill>
          <a:blip r:embed="rId12"/>
          <a:stretch/>
        </p:blipFill>
        <p:spPr>
          <a:xfrm>
            <a:off x="51720" y="4662720"/>
            <a:ext cx="3135240" cy="686160"/>
          </a:xfrm>
          <a:prstGeom prst="rect">
            <a:avLst/>
          </a:prstGeom>
          <a:ln>
            <a:noFill/>
          </a:ln>
        </p:spPr>
      </p:pic>
      <p:pic>
        <p:nvPicPr>
          <p:cNvPr id="39" name="Picture 38"/>
          <p:cNvPicPr/>
          <p:nvPr/>
        </p:nvPicPr>
        <p:blipFill>
          <a:blip r:embed="rId13"/>
          <a:stretch/>
        </p:blipFill>
        <p:spPr>
          <a:xfrm>
            <a:off x="2899440" y="6254640"/>
            <a:ext cx="2586960" cy="603360"/>
          </a:xfrm>
          <a:prstGeom prst="rect">
            <a:avLst/>
          </a:prstGeom>
          <a:ln>
            <a:noFill/>
          </a:ln>
        </p:spPr>
      </p:pic>
      <p:pic>
        <p:nvPicPr>
          <p:cNvPr id="40" name="Picture 39"/>
          <p:cNvPicPr/>
          <p:nvPr/>
        </p:nvPicPr>
        <p:blipFill>
          <a:blip r:embed="rId14"/>
          <a:stretch/>
        </p:blipFill>
        <p:spPr>
          <a:xfrm>
            <a:off x="2309640" y="5303160"/>
            <a:ext cx="1581480" cy="914760"/>
          </a:xfrm>
          <a:prstGeom prst="rect">
            <a:avLst/>
          </a:prstGeom>
          <a:ln>
            <a:noFill/>
          </a:ln>
        </p:spPr>
      </p:pic>
      <p:pic>
        <p:nvPicPr>
          <p:cNvPr id="41" name="Picture 40"/>
          <p:cNvPicPr/>
          <p:nvPr/>
        </p:nvPicPr>
        <p:blipFill>
          <a:blip r:embed="rId15"/>
          <a:stretch/>
        </p:blipFill>
        <p:spPr>
          <a:xfrm>
            <a:off x="5257800" y="1752240"/>
            <a:ext cx="1654560" cy="1371960"/>
          </a:xfrm>
          <a:prstGeom prst="rect">
            <a:avLst/>
          </a:prstGeom>
          <a:ln>
            <a:noFill/>
          </a:ln>
        </p:spPr>
      </p:pic>
      <p:pic>
        <p:nvPicPr>
          <p:cNvPr id="42" name="Picture 41"/>
          <p:cNvPicPr/>
          <p:nvPr/>
        </p:nvPicPr>
        <p:blipFill>
          <a:blip r:embed="rId16"/>
          <a:stretch/>
        </p:blipFill>
        <p:spPr>
          <a:xfrm>
            <a:off x="6730560" y="4236360"/>
            <a:ext cx="2413440" cy="640440"/>
          </a:xfrm>
          <a:prstGeom prst="rect">
            <a:avLst/>
          </a:prstGeom>
          <a:ln>
            <a:noFill/>
          </a:ln>
        </p:spPr>
      </p:pic>
      <p:pic>
        <p:nvPicPr>
          <p:cNvPr id="43" name="Picture 42"/>
          <p:cNvPicPr/>
          <p:nvPr/>
        </p:nvPicPr>
        <p:blipFill>
          <a:blip r:embed="rId17"/>
          <a:stretch/>
        </p:blipFill>
        <p:spPr>
          <a:xfrm>
            <a:off x="6946680" y="1950360"/>
            <a:ext cx="2175480" cy="1097640"/>
          </a:xfrm>
          <a:prstGeom prst="rect">
            <a:avLst/>
          </a:prstGeom>
          <a:ln>
            <a:noFill/>
          </a:ln>
        </p:spPr>
      </p:pic>
      <p:pic>
        <p:nvPicPr>
          <p:cNvPr id="44" name="Picture 43"/>
          <p:cNvPicPr/>
          <p:nvPr/>
        </p:nvPicPr>
        <p:blipFill>
          <a:blip r:embed="rId18"/>
          <a:stretch/>
        </p:blipFill>
        <p:spPr>
          <a:xfrm>
            <a:off x="76200" y="1752600"/>
            <a:ext cx="2486520" cy="1006200"/>
          </a:xfrm>
          <a:prstGeom prst="rect">
            <a:avLst/>
          </a:prstGeom>
          <a:ln>
            <a:noFill/>
          </a:ln>
        </p:spPr>
      </p:pic>
      <p:pic>
        <p:nvPicPr>
          <p:cNvPr id="45" name="Picture 44"/>
          <p:cNvPicPr/>
          <p:nvPr/>
        </p:nvPicPr>
        <p:blipFill>
          <a:blip r:embed="rId19"/>
          <a:stretch/>
        </p:blipFill>
        <p:spPr>
          <a:xfrm>
            <a:off x="7086600" y="3123840"/>
            <a:ext cx="2047680" cy="914760"/>
          </a:xfrm>
          <a:prstGeom prst="rect">
            <a:avLst/>
          </a:prstGeom>
          <a:ln>
            <a:noFill/>
          </a:ln>
        </p:spPr>
      </p:pic>
      <p:pic>
        <p:nvPicPr>
          <p:cNvPr id="46" name="Picture 45"/>
          <p:cNvPicPr/>
          <p:nvPr/>
        </p:nvPicPr>
        <p:blipFill>
          <a:blip r:embed="rId20"/>
          <a:stretch/>
        </p:blipFill>
        <p:spPr>
          <a:xfrm>
            <a:off x="3429000" y="990600"/>
            <a:ext cx="3427920" cy="768600"/>
          </a:xfrm>
          <a:prstGeom prst="rect">
            <a:avLst/>
          </a:prstGeom>
          <a:ln>
            <a:noFill/>
          </a:ln>
        </p:spPr>
      </p:pic>
      <p:pic>
        <p:nvPicPr>
          <p:cNvPr id="47" name="Picture 46"/>
          <p:cNvPicPr/>
          <p:nvPr/>
        </p:nvPicPr>
        <p:blipFill>
          <a:blip r:embed="rId21"/>
          <a:stretch/>
        </p:blipFill>
        <p:spPr>
          <a:xfrm>
            <a:off x="4264800" y="3962040"/>
            <a:ext cx="2212200" cy="914760"/>
          </a:xfrm>
          <a:prstGeom prst="rect">
            <a:avLst/>
          </a:prstGeom>
          <a:ln>
            <a:noFill/>
          </a:ln>
        </p:spPr>
      </p:pic>
      <p:pic>
        <p:nvPicPr>
          <p:cNvPr id="48" name="Picture 47"/>
          <p:cNvPicPr/>
          <p:nvPr/>
        </p:nvPicPr>
        <p:blipFill>
          <a:blip r:embed="rId22"/>
          <a:stretch/>
        </p:blipFill>
        <p:spPr>
          <a:xfrm>
            <a:off x="1148640" y="5394600"/>
            <a:ext cx="740160" cy="914760"/>
          </a:xfrm>
          <a:prstGeom prst="rect">
            <a:avLst/>
          </a:prstGeom>
          <a:ln>
            <a:noFill/>
          </a:ln>
        </p:spPr>
      </p:pic>
      <p:pic>
        <p:nvPicPr>
          <p:cNvPr id="52" name="Picture 51"/>
          <p:cNvPicPr>
            <a:picLocks noChangeAspect="1"/>
          </p:cNvPicPr>
          <p:nvPr/>
        </p:nvPicPr>
        <p:blipFill>
          <a:blip r:embed="rId23"/>
          <a:stretch>
            <a:fillRect/>
          </a:stretch>
        </p:blipFill>
        <p:spPr>
          <a:xfrm>
            <a:off x="8077200" y="1066800"/>
            <a:ext cx="1027025" cy="1083300"/>
          </a:xfrm>
          <a:prstGeom prst="rect">
            <a:avLst/>
          </a:prstGeom>
        </p:spPr>
      </p:pic>
    </p:spTree>
    <p:extLst>
      <p:ext uri="{BB962C8B-B14F-4D97-AF65-F5344CB8AC3E}">
        <p14:creationId xmlns:p14="http://schemas.microsoft.com/office/powerpoint/2010/main" val="407117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Over 150 independent projects on all continents throughout the science community and US industrial applications</a:t>
            </a:r>
            <a:endParaRPr kumimoji="1" lang="ja-JP" altLang="en-US" dirty="0"/>
          </a:p>
        </p:txBody>
      </p:sp>
      <p:sp>
        <p:nvSpPr>
          <p:cNvPr id="3" name="Title 2"/>
          <p:cNvSpPr>
            <a:spLocks noGrp="1"/>
          </p:cNvSpPr>
          <p:nvPr>
            <p:ph type="title"/>
          </p:nvPr>
        </p:nvSpPr>
        <p:spPr/>
        <p:txBody>
          <a:bodyPr/>
          <a:lstStyle/>
          <a:p>
            <a:r>
              <a:rPr lang="en-US" altLang="ja-JP" dirty="0"/>
              <a:t>Who uses EPICS (Very Incomplete List)?</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11</a:t>
            </a:fld>
            <a:endParaRPr lang="en-US"/>
          </a:p>
        </p:txBody>
      </p:sp>
      <p:grpSp>
        <p:nvGrpSpPr>
          <p:cNvPr id="34" name="Group 33"/>
          <p:cNvGrpSpPr/>
          <p:nvPr/>
        </p:nvGrpSpPr>
        <p:grpSpPr>
          <a:xfrm>
            <a:off x="250825" y="1916112"/>
            <a:ext cx="8615363" cy="4789488"/>
            <a:chOff x="250825" y="1196975"/>
            <a:chExt cx="8615363" cy="4789488"/>
          </a:xfrm>
        </p:grpSpPr>
        <p:pic>
          <p:nvPicPr>
            <p:cNvPr id="35" name="Picture 8" descr="weltkar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96975"/>
              <a:ext cx="8399463" cy="47894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AutoShape 10"/>
            <p:cNvSpPr>
              <a:spLocks noChangeArrowheads="1"/>
            </p:cNvSpPr>
            <p:nvPr/>
          </p:nvSpPr>
          <p:spPr bwMode="auto">
            <a:xfrm>
              <a:off x="4643438" y="486886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AutoShape 13"/>
            <p:cNvSpPr>
              <a:spLocks noChangeArrowheads="1"/>
            </p:cNvSpPr>
            <p:nvPr/>
          </p:nvSpPr>
          <p:spPr bwMode="auto">
            <a:xfrm>
              <a:off x="96996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8" name="AutoShape 15"/>
            <p:cNvSpPr>
              <a:spLocks noChangeArrowheads="1"/>
            </p:cNvSpPr>
            <p:nvPr/>
          </p:nvSpPr>
          <p:spPr bwMode="auto">
            <a:xfrm>
              <a:off x="3994150" y="22050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9" name="AutoShape 16"/>
            <p:cNvSpPr>
              <a:spLocks noChangeArrowheads="1"/>
            </p:cNvSpPr>
            <p:nvPr/>
          </p:nvSpPr>
          <p:spPr bwMode="auto">
            <a:xfrm>
              <a:off x="4283075"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AutoShape 17"/>
            <p:cNvSpPr>
              <a:spLocks noChangeArrowheads="1"/>
            </p:cNvSpPr>
            <p:nvPr/>
          </p:nvSpPr>
          <p:spPr bwMode="auto">
            <a:xfrm>
              <a:off x="4354513"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AutoShape 18"/>
            <p:cNvSpPr>
              <a:spLocks noChangeArrowheads="1"/>
            </p:cNvSpPr>
            <p:nvPr/>
          </p:nvSpPr>
          <p:spPr bwMode="auto">
            <a:xfrm>
              <a:off x="250825" y="2997200"/>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AutoShape 19"/>
            <p:cNvSpPr>
              <a:spLocks noChangeArrowheads="1"/>
            </p:cNvSpPr>
            <p:nvPr/>
          </p:nvSpPr>
          <p:spPr bwMode="auto">
            <a:xfrm>
              <a:off x="8027988" y="501332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AutoShape 20"/>
            <p:cNvSpPr>
              <a:spLocks noChangeArrowheads="1"/>
            </p:cNvSpPr>
            <p:nvPr/>
          </p:nvSpPr>
          <p:spPr bwMode="auto">
            <a:xfrm>
              <a:off x="7235825" y="27797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AutoShape 21"/>
            <p:cNvSpPr>
              <a:spLocks noChangeArrowheads="1"/>
            </p:cNvSpPr>
            <p:nvPr/>
          </p:nvSpPr>
          <p:spPr bwMode="auto">
            <a:xfrm>
              <a:off x="13303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AutoShape 22"/>
            <p:cNvSpPr>
              <a:spLocks noChangeArrowheads="1"/>
            </p:cNvSpPr>
            <p:nvPr/>
          </p:nvSpPr>
          <p:spPr bwMode="auto">
            <a:xfrm>
              <a:off x="19780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23"/>
            <p:cNvSpPr>
              <a:spLocks noChangeArrowheads="1"/>
            </p:cNvSpPr>
            <p:nvPr/>
          </p:nvSpPr>
          <p:spPr bwMode="auto">
            <a:xfrm>
              <a:off x="435451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AutoShape 24"/>
            <p:cNvSpPr>
              <a:spLocks noChangeArrowheads="1"/>
            </p:cNvSpPr>
            <p:nvPr/>
          </p:nvSpPr>
          <p:spPr bwMode="auto">
            <a:xfrm>
              <a:off x="4283075"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AutoShape 25"/>
            <p:cNvSpPr>
              <a:spLocks noChangeArrowheads="1"/>
            </p:cNvSpPr>
            <p:nvPr/>
          </p:nvSpPr>
          <p:spPr bwMode="auto">
            <a:xfrm>
              <a:off x="413861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9" name="AutoShape 26"/>
            <p:cNvSpPr>
              <a:spLocks noChangeArrowheads="1"/>
            </p:cNvSpPr>
            <p:nvPr/>
          </p:nvSpPr>
          <p:spPr bwMode="auto">
            <a:xfrm>
              <a:off x="7667625" y="24923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AutoShape 27"/>
            <p:cNvSpPr>
              <a:spLocks noChangeArrowheads="1"/>
            </p:cNvSpPr>
            <p:nvPr/>
          </p:nvSpPr>
          <p:spPr bwMode="auto">
            <a:xfrm>
              <a:off x="1619250"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AutoShape 28"/>
            <p:cNvSpPr>
              <a:spLocks noChangeArrowheads="1"/>
            </p:cNvSpPr>
            <p:nvPr/>
          </p:nvSpPr>
          <p:spPr bwMode="auto">
            <a:xfrm>
              <a:off x="17621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AutoShape 30"/>
            <p:cNvSpPr>
              <a:spLocks noChangeArrowheads="1"/>
            </p:cNvSpPr>
            <p:nvPr/>
          </p:nvSpPr>
          <p:spPr bwMode="auto">
            <a:xfrm>
              <a:off x="6011863" y="3213100"/>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AutoShape 31"/>
            <p:cNvSpPr>
              <a:spLocks noChangeArrowheads="1"/>
            </p:cNvSpPr>
            <p:nvPr/>
          </p:nvSpPr>
          <p:spPr bwMode="auto">
            <a:xfrm>
              <a:off x="7380288" y="26368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AutoShape 32"/>
            <p:cNvSpPr>
              <a:spLocks noChangeArrowheads="1"/>
            </p:cNvSpPr>
            <p:nvPr/>
          </p:nvSpPr>
          <p:spPr bwMode="auto">
            <a:xfrm>
              <a:off x="1185863"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5" name="AutoShape 33"/>
            <p:cNvSpPr>
              <a:spLocks noChangeArrowheads="1"/>
            </p:cNvSpPr>
            <p:nvPr/>
          </p:nvSpPr>
          <p:spPr bwMode="auto">
            <a:xfrm>
              <a:off x="1762125"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56" name="Picture 4" descr="EPICS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4797425"/>
              <a:ext cx="962025" cy="962025"/>
            </a:xfrm>
            <a:prstGeom prst="rect">
              <a:avLst/>
            </a:prstGeom>
            <a:solidFill>
              <a:srgbClr val="FFFFFF"/>
            </a:solidFill>
            <a:ln w="63500">
              <a:solidFill>
                <a:srgbClr val="FFFFFF"/>
              </a:solidFill>
              <a:miter lim="800000"/>
              <a:headEnd/>
              <a:tailEnd/>
            </a:ln>
          </p:spPr>
        </p:pic>
        <p:sp>
          <p:nvSpPr>
            <p:cNvPr id="57" name="AutoShape 29"/>
            <p:cNvSpPr>
              <a:spLocks noChangeArrowheads="1"/>
            </p:cNvSpPr>
            <p:nvPr/>
          </p:nvSpPr>
          <p:spPr bwMode="auto">
            <a:xfrm>
              <a:off x="971550" y="24923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AutoShape 61"/>
            <p:cNvSpPr>
              <a:spLocks noChangeArrowheads="1"/>
            </p:cNvSpPr>
            <p:nvPr/>
          </p:nvSpPr>
          <p:spPr bwMode="auto">
            <a:xfrm>
              <a:off x="5003800" y="28527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AutoShape 64"/>
            <p:cNvSpPr>
              <a:spLocks noChangeArrowheads="1"/>
            </p:cNvSpPr>
            <p:nvPr/>
          </p:nvSpPr>
          <p:spPr bwMode="auto">
            <a:xfrm>
              <a:off x="7235825" y="486886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AutoShape 65"/>
            <p:cNvSpPr>
              <a:spLocks noChangeArrowheads="1"/>
            </p:cNvSpPr>
            <p:nvPr/>
          </p:nvSpPr>
          <p:spPr bwMode="auto">
            <a:xfrm>
              <a:off x="4211638"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1" name="AutoShape 66"/>
            <p:cNvSpPr>
              <a:spLocks noChangeArrowheads="1"/>
            </p:cNvSpPr>
            <p:nvPr/>
          </p:nvSpPr>
          <p:spPr bwMode="auto">
            <a:xfrm>
              <a:off x="2771775" y="458152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77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Typical Distributed Control System Function (DCS) and satisfy technical environment requirements</a:t>
            </a:r>
          </a:p>
          <a:p>
            <a:pPr lvl="1"/>
            <a:r>
              <a:rPr lang="en-US" altLang="ja-JP" b="1" dirty="0">
                <a:solidFill>
                  <a:srgbClr val="064308"/>
                </a:solidFill>
              </a:rPr>
              <a:t>Distributed</a:t>
            </a:r>
            <a:r>
              <a:rPr lang="en-US" altLang="ja-JP" dirty="0"/>
              <a:t>: remote control &amp; monitoring of technical equipment</a:t>
            </a:r>
          </a:p>
          <a:p>
            <a:pPr lvl="1"/>
            <a:r>
              <a:rPr lang="en-US" altLang="ja-JP" b="1" dirty="0">
                <a:solidFill>
                  <a:srgbClr val="064308"/>
                </a:solidFill>
              </a:rPr>
              <a:t>Data Acquisition</a:t>
            </a:r>
            <a:r>
              <a:rPr lang="en-US" altLang="ja-JP" dirty="0"/>
              <a:t>: hardware controls including image data acquisition, data conversions and filtering</a:t>
            </a:r>
          </a:p>
          <a:p>
            <a:pPr lvl="1"/>
            <a:r>
              <a:rPr lang="en-US" altLang="ja-JP" b="1" dirty="0">
                <a:solidFill>
                  <a:srgbClr val="064308"/>
                </a:solidFill>
              </a:rPr>
              <a:t>Real time</a:t>
            </a:r>
            <a:r>
              <a:rPr lang="en-US" altLang="ja-JP" dirty="0"/>
              <a:t>: soft real time process, support real time operating system (VxWorks, RTEMS, et.al.)</a:t>
            </a:r>
          </a:p>
          <a:p>
            <a:pPr lvl="1"/>
            <a:r>
              <a:rPr lang="en-US" altLang="ja-JP" b="1" dirty="0">
                <a:solidFill>
                  <a:srgbClr val="064308"/>
                </a:solidFill>
              </a:rPr>
              <a:t>Process control</a:t>
            </a:r>
            <a:r>
              <a:rPr lang="en-US" altLang="ja-JP" dirty="0"/>
              <a:t>: automatic sequencing of operations, closed loop control like PID controls &amp; feedbacks ( both slow and fast) </a:t>
            </a:r>
          </a:p>
          <a:p>
            <a:pPr lvl="1"/>
            <a:r>
              <a:rPr lang="en-US" altLang="ja-JP" b="1" dirty="0">
                <a:solidFill>
                  <a:srgbClr val="064308"/>
                </a:solidFill>
              </a:rPr>
              <a:t>Central services</a:t>
            </a:r>
            <a:r>
              <a:rPr lang="en-US" altLang="ja-JP" dirty="0"/>
              <a:t>: data trending, archiving, retrieval and plotting</a:t>
            </a:r>
          </a:p>
          <a:p>
            <a:pPr lvl="1"/>
            <a:r>
              <a:rPr lang="en-US" altLang="ja-JP" b="1" dirty="0">
                <a:solidFill>
                  <a:srgbClr val="064308"/>
                </a:solidFill>
              </a:rPr>
              <a:t>Security</a:t>
            </a:r>
            <a:r>
              <a:rPr lang="en-US" altLang="ja-JP" dirty="0"/>
              <a:t>: channel access security</a:t>
            </a:r>
          </a:p>
          <a:p>
            <a:pPr lvl="1"/>
            <a:r>
              <a:rPr lang="en-US" altLang="ja-JP" b="1" dirty="0">
                <a:solidFill>
                  <a:srgbClr val="064308"/>
                </a:solidFill>
              </a:rPr>
              <a:t>Time synchronization</a:t>
            </a:r>
            <a:r>
              <a:rPr lang="en-US" altLang="ja-JP" dirty="0"/>
              <a:t>: time stamps</a:t>
            </a:r>
          </a:p>
          <a:p>
            <a:r>
              <a:rPr lang="en-US" altLang="ja-JP"/>
              <a:t>Others</a:t>
            </a:r>
            <a:endParaRPr lang="en-US" altLang="ja-JP" dirty="0"/>
          </a:p>
          <a:p>
            <a:pPr lvl="1"/>
            <a:r>
              <a:rPr lang="en-US" altLang="ja-JP" dirty="0"/>
              <a:t>Alarm detection, reporting and logging </a:t>
            </a:r>
          </a:p>
          <a:p>
            <a:pPr lvl="1"/>
            <a:r>
              <a:rPr lang="en-US" altLang="ja-JP" dirty="0"/>
              <a:t>Mode and facility configuration control (save/restore)</a:t>
            </a:r>
          </a:p>
          <a:p>
            <a:pPr lvl="1"/>
            <a:r>
              <a:rPr lang="en-US" altLang="ja-JP" dirty="0"/>
              <a:t>Modeling and simulation</a:t>
            </a:r>
          </a:p>
          <a:p>
            <a:pPr lvl="1"/>
            <a:r>
              <a:rPr lang="en-US" altLang="ja-JP" dirty="0"/>
              <a:t>Data analysis</a:t>
            </a:r>
          </a:p>
          <a:p>
            <a:endParaRPr lang="ja-JP" altLang="en-US" dirty="0"/>
          </a:p>
        </p:txBody>
      </p:sp>
      <p:sp>
        <p:nvSpPr>
          <p:cNvPr id="3" name="Title 2"/>
          <p:cNvSpPr>
            <a:spLocks noGrp="1"/>
          </p:cNvSpPr>
          <p:nvPr>
            <p:ph type="title"/>
          </p:nvPr>
        </p:nvSpPr>
        <p:spPr>
          <a:xfrm>
            <a:off x="76200" y="289331"/>
            <a:ext cx="8991600" cy="478624"/>
          </a:xfrm>
        </p:spPr>
        <p:txBody>
          <a:bodyPr/>
          <a:lstStyle/>
          <a:p>
            <a:r>
              <a:rPr lang="en-US" altLang="ja-JP" dirty="0"/>
              <a:t>What can EPICS do?</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12</a:t>
            </a:fld>
            <a:endParaRPr lang="en-US"/>
          </a:p>
        </p:txBody>
      </p:sp>
    </p:spTree>
    <p:extLst>
      <p:ext uri="{BB962C8B-B14F-4D97-AF65-F5344CB8AC3E}">
        <p14:creationId xmlns:p14="http://schemas.microsoft.com/office/powerpoint/2010/main" val="2718432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 name="Content Placeholder 2017"/>
          <p:cNvSpPr>
            <a:spLocks noGrp="1"/>
          </p:cNvSpPr>
          <p:nvPr>
            <p:ph idx="1"/>
          </p:nvPr>
        </p:nvSpPr>
        <p:spPr/>
        <p:txBody>
          <a:bodyPr/>
          <a:lstStyle/>
          <a:p>
            <a:endParaRPr kumimoji="1" lang="ja-JP" altLang="en-US"/>
          </a:p>
        </p:txBody>
      </p:sp>
      <p:sp>
        <p:nvSpPr>
          <p:cNvPr id="3" name="Title 2"/>
          <p:cNvSpPr>
            <a:spLocks noGrp="1"/>
          </p:cNvSpPr>
          <p:nvPr>
            <p:ph type="title"/>
          </p:nvPr>
        </p:nvSpPr>
        <p:spPr>
          <a:xfrm>
            <a:off x="76200" y="312093"/>
            <a:ext cx="8991600" cy="433099"/>
          </a:xfrm>
        </p:spPr>
        <p:txBody>
          <a:bodyPr/>
          <a:lstStyle/>
          <a:p>
            <a:r>
              <a:rPr lang="en-US" altLang="en-US" sz="2800" dirty="0"/>
              <a:t>EPICS Supports Standard Control System </a:t>
            </a:r>
            <a:r>
              <a:rPr lang="en-US" altLang="zh-CN" sz="2800" dirty="0"/>
              <a:t>Model</a:t>
            </a:r>
            <a:endParaRPr lang="ja-JP" altLang="en-US" sz="2800"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13</a:t>
            </a:fld>
            <a:endParaRPr lang="en-US"/>
          </a:p>
        </p:txBody>
      </p:sp>
      <p:grpSp>
        <p:nvGrpSpPr>
          <p:cNvPr id="2022" name="Group 2021"/>
          <p:cNvGrpSpPr/>
          <p:nvPr/>
        </p:nvGrpSpPr>
        <p:grpSpPr>
          <a:xfrm>
            <a:off x="510495" y="1066800"/>
            <a:ext cx="8404905" cy="5029200"/>
            <a:chOff x="-498094" y="904875"/>
            <a:chExt cx="9413494" cy="5953125"/>
          </a:xfrm>
        </p:grpSpPr>
        <p:sp>
          <p:nvSpPr>
            <p:cNvPr id="6" name="Line 42463"/>
            <p:cNvSpPr>
              <a:spLocks noChangeShapeType="1"/>
            </p:cNvSpPr>
            <p:nvPr/>
          </p:nvSpPr>
          <p:spPr bwMode="auto">
            <a:xfrm>
              <a:off x="8001000" y="5943600"/>
              <a:ext cx="0" cy="4572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7" name="Line 18"/>
            <p:cNvSpPr>
              <a:spLocks noChangeShapeType="1"/>
            </p:cNvSpPr>
            <p:nvPr/>
          </p:nvSpPr>
          <p:spPr bwMode="auto">
            <a:xfrm>
              <a:off x="3575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Line 19"/>
            <p:cNvSpPr>
              <a:spLocks noChangeShapeType="1"/>
            </p:cNvSpPr>
            <p:nvPr/>
          </p:nvSpPr>
          <p:spPr bwMode="auto">
            <a:xfrm>
              <a:off x="3505200" y="434340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 name="Line 20"/>
            <p:cNvSpPr>
              <a:spLocks noChangeShapeType="1"/>
            </p:cNvSpPr>
            <p:nvPr/>
          </p:nvSpPr>
          <p:spPr bwMode="auto">
            <a:xfrm>
              <a:off x="3727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0" name="Line 21"/>
            <p:cNvSpPr>
              <a:spLocks noChangeShapeType="1"/>
            </p:cNvSpPr>
            <p:nvPr/>
          </p:nvSpPr>
          <p:spPr bwMode="auto">
            <a:xfrm>
              <a:off x="3651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1" name="Line 22"/>
            <p:cNvSpPr>
              <a:spLocks noChangeShapeType="1"/>
            </p:cNvSpPr>
            <p:nvPr/>
          </p:nvSpPr>
          <p:spPr bwMode="auto">
            <a:xfrm>
              <a:off x="3879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2" name="Line 23"/>
            <p:cNvSpPr>
              <a:spLocks noChangeShapeType="1"/>
            </p:cNvSpPr>
            <p:nvPr/>
          </p:nvSpPr>
          <p:spPr bwMode="auto">
            <a:xfrm>
              <a:off x="3803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3" name="Line 24"/>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4" name="Line 25"/>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5" name="Line 34"/>
            <p:cNvSpPr>
              <a:spLocks noChangeShapeType="1"/>
            </p:cNvSpPr>
            <p:nvPr/>
          </p:nvSpPr>
          <p:spPr bwMode="auto">
            <a:xfrm>
              <a:off x="4794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6" name="Line 35"/>
            <p:cNvSpPr>
              <a:spLocks noChangeShapeType="1"/>
            </p:cNvSpPr>
            <p:nvPr/>
          </p:nvSpPr>
          <p:spPr bwMode="auto">
            <a:xfrm>
              <a:off x="4718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7" name="Line 36"/>
            <p:cNvSpPr>
              <a:spLocks noChangeShapeType="1"/>
            </p:cNvSpPr>
            <p:nvPr/>
          </p:nvSpPr>
          <p:spPr bwMode="auto">
            <a:xfrm>
              <a:off x="4946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37"/>
            <p:cNvSpPr>
              <a:spLocks noChangeShapeType="1"/>
            </p:cNvSpPr>
            <p:nvPr/>
          </p:nvSpPr>
          <p:spPr bwMode="auto">
            <a:xfrm>
              <a:off x="4870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38"/>
            <p:cNvSpPr>
              <a:spLocks noChangeShapeType="1"/>
            </p:cNvSpPr>
            <p:nvPr/>
          </p:nvSpPr>
          <p:spPr bwMode="auto">
            <a:xfrm>
              <a:off x="5099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39"/>
            <p:cNvSpPr>
              <a:spLocks noChangeShapeType="1"/>
            </p:cNvSpPr>
            <p:nvPr/>
          </p:nvSpPr>
          <p:spPr bwMode="auto">
            <a:xfrm>
              <a:off x="5022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Line 40"/>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2" name="Line 41"/>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3" name="Line 77"/>
            <p:cNvSpPr>
              <a:spLocks noChangeShapeType="1"/>
            </p:cNvSpPr>
            <p:nvPr/>
          </p:nvSpPr>
          <p:spPr bwMode="auto">
            <a:xfrm>
              <a:off x="2286000" y="3276600"/>
              <a:ext cx="66294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4" name="Line 81"/>
            <p:cNvSpPr>
              <a:spLocks noChangeShapeType="1"/>
            </p:cNvSpPr>
            <p:nvPr/>
          </p:nvSpPr>
          <p:spPr bwMode="auto">
            <a:xfrm>
              <a:off x="66992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Line 82"/>
            <p:cNvSpPr>
              <a:spLocks noChangeShapeType="1"/>
            </p:cNvSpPr>
            <p:nvPr/>
          </p:nvSpPr>
          <p:spPr bwMode="auto">
            <a:xfrm>
              <a:off x="51752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6" name="Line 83"/>
            <p:cNvSpPr>
              <a:spLocks noChangeShapeType="1"/>
            </p:cNvSpPr>
            <p:nvPr/>
          </p:nvSpPr>
          <p:spPr bwMode="auto">
            <a:xfrm>
              <a:off x="37274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7" name="Rectangle 84"/>
            <p:cNvSpPr>
              <a:spLocks noChangeArrowheads="1"/>
            </p:cNvSpPr>
            <p:nvPr/>
          </p:nvSpPr>
          <p:spPr bwMode="auto">
            <a:xfrm>
              <a:off x="-498094" y="1371600"/>
              <a:ext cx="1594030" cy="87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OS:</a:t>
              </a:r>
            </a:p>
            <a:p>
              <a:r>
                <a:rPr lang="en-US" sz="1400" b="1" dirty="0">
                  <a:solidFill>
                    <a:schemeClr val="tx1"/>
                  </a:solidFill>
                </a:rPr>
                <a:t>        </a:t>
              </a:r>
              <a:r>
                <a:rPr lang="en-US" sz="1400" dirty="0">
                  <a:solidFill>
                    <a:schemeClr val="tx1"/>
                  </a:solidFill>
                </a:rPr>
                <a:t>Unix/Linux</a:t>
              </a:r>
            </a:p>
            <a:p>
              <a:r>
                <a:rPr lang="en-US" sz="1400" dirty="0">
                  <a:solidFill>
                    <a:schemeClr val="tx1"/>
                  </a:solidFill>
                </a:rPr>
                <a:t>        Windows</a:t>
              </a:r>
            </a:p>
          </p:txBody>
        </p:sp>
        <p:sp>
          <p:nvSpPr>
            <p:cNvPr id="28" name="Rectangle 85"/>
            <p:cNvSpPr>
              <a:spLocks noChangeArrowheads="1"/>
            </p:cNvSpPr>
            <p:nvPr/>
          </p:nvSpPr>
          <p:spPr bwMode="auto">
            <a:xfrm>
              <a:off x="-412750" y="2971800"/>
              <a:ext cx="2863745" cy="2405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I/O Controllers:</a:t>
              </a:r>
              <a:endParaRPr lang="en-US" sz="1400" dirty="0">
                <a:solidFill>
                  <a:schemeClr val="tx1"/>
                </a:solidFill>
              </a:endParaRPr>
            </a:p>
            <a:p>
              <a:r>
                <a:rPr lang="en-US" sz="1400" dirty="0">
                  <a:solidFill>
                    <a:schemeClr val="tx1"/>
                  </a:solidFill>
                </a:rPr>
                <a:t>        VME,VXI</a:t>
              </a:r>
            </a:p>
            <a:p>
              <a:r>
                <a:rPr lang="en-US" sz="1400" dirty="0">
                  <a:solidFill>
                    <a:schemeClr val="tx1"/>
                  </a:solidFill>
                </a:rPr>
                <a:t>        PCI, </a:t>
              </a:r>
              <a:r>
                <a:rPr lang="en-US" sz="1400" dirty="0" err="1">
                  <a:solidFill>
                    <a:schemeClr val="tx1"/>
                  </a:solidFill>
                </a:rPr>
                <a:t>PCIe</a:t>
              </a:r>
              <a:r>
                <a:rPr lang="en-US" sz="1400" dirty="0">
                  <a:solidFill>
                    <a:schemeClr val="tx1"/>
                  </a:solidFill>
                </a:rPr>
                <a:t>, </a:t>
              </a:r>
              <a:r>
                <a:rPr lang="en-US" sz="1400" dirty="0" err="1">
                  <a:solidFill>
                    <a:schemeClr val="tx1"/>
                  </a:solidFill>
                </a:rPr>
                <a:t>uTCA</a:t>
              </a:r>
              <a:r>
                <a:rPr lang="en-US" sz="1400" dirty="0">
                  <a:solidFill>
                    <a:schemeClr val="tx1"/>
                  </a:solidFill>
                </a:rPr>
                <a:t>, PLC,</a:t>
              </a:r>
            </a:p>
            <a:p>
              <a:r>
                <a:rPr lang="en-US" sz="1400" dirty="0">
                  <a:solidFill>
                    <a:schemeClr val="tx1"/>
                  </a:solidFill>
                </a:rPr>
                <a:t>       </a:t>
              </a:r>
              <a:r>
                <a:rPr lang="en-US" sz="1400" dirty="0" err="1">
                  <a:solidFill>
                    <a:schemeClr val="tx1"/>
                  </a:solidFill>
                </a:rPr>
                <a:t>Softcores</a:t>
              </a:r>
              <a:r>
                <a:rPr lang="en-US" sz="1400" dirty="0">
                  <a:solidFill>
                    <a:schemeClr val="tx1"/>
                  </a:solidFill>
                </a:rPr>
                <a:t> on FPGAs</a:t>
              </a:r>
            </a:p>
            <a:p>
              <a:r>
                <a:rPr lang="en-US" sz="1400" b="1" dirty="0">
                  <a:solidFill>
                    <a:schemeClr val="tx1"/>
                  </a:solidFill>
                </a:rPr>
                <a:t>OS:</a:t>
              </a:r>
            </a:p>
            <a:p>
              <a:r>
                <a:rPr lang="en-US" sz="1400" b="1" dirty="0">
                  <a:solidFill>
                    <a:schemeClr val="tx1"/>
                  </a:solidFill>
                </a:rPr>
                <a:t>        </a:t>
              </a:r>
              <a:r>
                <a:rPr lang="en-US" sz="1400" dirty="0" err="1">
                  <a:solidFill>
                    <a:schemeClr val="tx1"/>
                  </a:solidFill>
                </a:rPr>
                <a:t>vxWorks</a:t>
              </a:r>
              <a:r>
                <a:rPr lang="en-US" sz="1400" dirty="0">
                  <a:solidFill>
                    <a:schemeClr val="tx1"/>
                  </a:solidFill>
                </a:rPr>
                <a:t>, Unix, Windows</a:t>
              </a:r>
            </a:p>
            <a:p>
              <a:r>
                <a:rPr lang="en-US" sz="1400" dirty="0">
                  <a:solidFill>
                    <a:schemeClr val="tx1"/>
                  </a:solidFill>
                </a:rPr>
                <a:t>        RTEMS, </a:t>
              </a:r>
              <a:r>
                <a:rPr lang="en-US" sz="1400" dirty="0" err="1">
                  <a:solidFill>
                    <a:schemeClr val="tx1"/>
                  </a:solidFill>
                </a:rPr>
                <a:t>RTLinux</a:t>
              </a:r>
              <a:r>
                <a:rPr lang="en-US" sz="1400" dirty="0">
                  <a:solidFill>
                    <a:schemeClr val="tx1"/>
                  </a:solidFill>
                </a:rPr>
                <a:t>, Linux</a:t>
              </a:r>
              <a:r>
                <a:rPr lang="en-US" sz="1400" b="1" dirty="0">
                  <a:solidFill>
                    <a:schemeClr val="tx1"/>
                  </a:solidFill>
                </a:rPr>
                <a:t>	</a:t>
              </a:r>
            </a:p>
            <a:p>
              <a:endParaRPr lang="en-US" sz="1400" dirty="0">
                <a:solidFill>
                  <a:schemeClr val="tx1"/>
                </a:solidFill>
              </a:endParaRPr>
            </a:p>
          </p:txBody>
        </p:sp>
        <p:sp>
          <p:nvSpPr>
            <p:cNvPr id="29" name="Rectangle 86"/>
            <p:cNvSpPr>
              <a:spLocks noChangeArrowheads="1"/>
            </p:cNvSpPr>
            <p:nvPr/>
          </p:nvSpPr>
          <p:spPr bwMode="auto">
            <a:xfrm>
              <a:off x="31242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 name="Rectangle 87"/>
            <p:cNvSpPr>
              <a:spLocks noChangeArrowheads="1"/>
            </p:cNvSpPr>
            <p:nvPr/>
          </p:nvSpPr>
          <p:spPr bwMode="auto">
            <a:xfrm>
              <a:off x="30266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dirty="0"/>
                <a:t>Instruments</a:t>
              </a:r>
            </a:p>
          </p:txBody>
        </p:sp>
        <p:sp>
          <p:nvSpPr>
            <p:cNvPr id="31" name="Rectangle 88"/>
            <p:cNvSpPr>
              <a:spLocks noChangeArrowheads="1"/>
            </p:cNvSpPr>
            <p:nvPr/>
          </p:nvSpPr>
          <p:spPr bwMode="auto">
            <a:xfrm>
              <a:off x="-421894" y="4953000"/>
              <a:ext cx="3587369" cy="1895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r>
                <a:rPr lang="en-US" sz="1400" b="1" dirty="0">
                  <a:solidFill>
                    <a:schemeClr val="tx1"/>
                  </a:solidFill>
                </a:rPr>
                <a:t>Remote and Local I/O Buses</a:t>
              </a:r>
              <a:r>
                <a:rPr lang="en-US" sz="1400" dirty="0">
                  <a:solidFill>
                    <a:schemeClr val="tx1"/>
                  </a:solidFill>
                </a:rPr>
                <a:t>: </a:t>
              </a:r>
            </a:p>
            <a:p>
              <a:r>
                <a:rPr lang="en-US" sz="1400" dirty="0">
                  <a:solidFill>
                    <a:schemeClr val="tx1"/>
                  </a:solidFill>
                </a:rPr>
                <a:t>Control Net, PCI, CAN-Bus, Industry Pack, VME, VXI, PCI, ISA, CAMAC, GPIB, </a:t>
              </a:r>
              <a:r>
                <a:rPr lang="en-US" sz="1400" dirty="0" err="1">
                  <a:solidFill>
                    <a:schemeClr val="tx1"/>
                  </a:solidFill>
                </a:rPr>
                <a:t>Profibus</a:t>
              </a:r>
              <a:r>
                <a:rPr lang="en-US" sz="1400" dirty="0">
                  <a:solidFill>
                    <a:schemeClr val="tx1"/>
                  </a:solidFill>
                </a:rPr>
                <a:t>, </a:t>
              </a:r>
              <a:r>
                <a:rPr lang="en-US" sz="1400" dirty="0" err="1">
                  <a:solidFill>
                    <a:schemeClr val="tx1"/>
                  </a:solidFill>
                </a:rPr>
                <a:t>Bitbus</a:t>
              </a:r>
              <a:r>
                <a:rPr lang="en-US" sz="1400" dirty="0">
                  <a:solidFill>
                    <a:schemeClr val="tx1"/>
                  </a:solidFill>
                </a:rPr>
                <a:t>, Serial, Modbus, Yokogawa, G-3, Ethernet/IP,  RS232, </a:t>
              </a:r>
            </a:p>
            <a:p>
              <a:r>
                <a:rPr lang="en-US" sz="1400" dirty="0">
                  <a:solidFill>
                    <a:schemeClr val="tx1"/>
                  </a:solidFill>
                </a:rPr>
                <a:t>Many more…. </a:t>
              </a:r>
              <a:endParaRPr lang="en-US" dirty="0">
                <a:solidFill>
                  <a:schemeClr val="tx1"/>
                </a:solidFill>
              </a:endParaRPr>
            </a:p>
          </p:txBody>
        </p:sp>
        <p:sp>
          <p:nvSpPr>
            <p:cNvPr id="32" name="Line 93"/>
            <p:cNvSpPr>
              <a:spLocks noChangeShapeType="1"/>
            </p:cNvSpPr>
            <p:nvPr/>
          </p:nvSpPr>
          <p:spPr bwMode="auto">
            <a:xfrm>
              <a:off x="7924800" y="20574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94"/>
            <p:cNvSpPr>
              <a:spLocks noChangeShapeType="1"/>
            </p:cNvSpPr>
            <p:nvPr/>
          </p:nvSpPr>
          <p:spPr bwMode="auto">
            <a:xfrm>
              <a:off x="2209800" y="2057400"/>
              <a:ext cx="66294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Text Box 95"/>
            <p:cNvSpPr txBox="1">
              <a:spLocks noChangeArrowheads="1"/>
            </p:cNvSpPr>
            <p:nvPr/>
          </p:nvSpPr>
          <p:spPr bwMode="auto">
            <a:xfrm>
              <a:off x="7467600" y="1524000"/>
              <a:ext cx="1344613"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type="none" w="med"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400"/>
                <a:t>Site LAN/WAN</a:t>
              </a:r>
            </a:p>
          </p:txBody>
        </p:sp>
        <p:sp>
          <p:nvSpPr>
            <p:cNvPr id="35" name="Line 131"/>
            <p:cNvSpPr>
              <a:spLocks noChangeShapeType="1"/>
            </p:cNvSpPr>
            <p:nvPr/>
          </p:nvSpPr>
          <p:spPr bwMode="auto">
            <a:xfrm>
              <a:off x="8229600" y="3276600"/>
              <a:ext cx="0" cy="3810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138"/>
            <p:cNvSpPr>
              <a:spLocks noChangeShapeType="1"/>
            </p:cNvSpPr>
            <p:nvPr/>
          </p:nvSpPr>
          <p:spPr bwMode="auto">
            <a:xfrm>
              <a:off x="8305800" y="449580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grpSp>
          <p:nvGrpSpPr>
            <p:cNvPr id="37" name="Group 41600"/>
            <p:cNvGrpSpPr>
              <a:grpSpLocks/>
            </p:cNvGrpSpPr>
            <p:nvPr/>
          </p:nvGrpSpPr>
          <p:grpSpPr bwMode="auto">
            <a:xfrm>
              <a:off x="4114800" y="6172200"/>
              <a:ext cx="676275" cy="304800"/>
              <a:chOff x="1994" y="2705"/>
              <a:chExt cx="426" cy="192"/>
            </a:xfrm>
          </p:grpSpPr>
          <p:sp>
            <p:nvSpPr>
              <p:cNvPr id="38" name="Freeform 41601"/>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9" name="Freeform 41602"/>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0" name="Freeform 41603"/>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1" name="Freeform 41604"/>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2" name="Rectangle 41605"/>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41606"/>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 name="Freeform 41607"/>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5" name="Freeform 41608"/>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 name="Freeform 41609"/>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 name="Freeform 41610"/>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 name="Rectangle 41611"/>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 name="Rectangle 41612"/>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 name="Freeform 41613"/>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 name="Freeform 41614"/>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 name="Rectangle 41615"/>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 name="Rectangle 41616"/>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 name="Rectangle 41617"/>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Rectangle 41618"/>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 name="Rectangle 41619"/>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 name="Rectangle 41620"/>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 name="Rectangle 41621"/>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 name="Rectangle 41622"/>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 name="Rectangle 41623"/>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 name="Rectangle 41624"/>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 name="Rectangle 41625"/>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 name="Rectangle 41626"/>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 name="Rectangle 41627"/>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 name="Rectangle 41628"/>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 name="Rectangle 41629"/>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 name="Rectangle 41630"/>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 name="Rectangle 41631"/>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 name="Rectangle 41632"/>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 name="Rectangle 41633"/>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 name="Rectangle 41634"/>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 name="Rectangle 41635"/>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Rectangle 41636"/>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 name="Rectangle 41637"/>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41638"/>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 name="Rectangle 41639"/>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 name="Rectangle 41640"/>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 name="Rectangle 41641"/>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 name="Rectangle 41642"/>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Rectangle 41643"/>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1" name="Freeform 41644"/>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 name="Freeform 41645"/>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3" name="Rectangle 41646"/>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4" name="Rectangle 41647"/>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5" name="Freeform 41648"/>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 name="Freeform 41649"/>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7" name="Rectangle 41650"/>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 name="Rectangle 41651"/>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 name="Rectangle 41652"/>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0" name="Rectangle 41653"/>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Rectangle 41654"/>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2" name="Rectangle 41655"/>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Rectangle 41656"/>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4" name="Rectangle 41657"/>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41658"/>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6" name="Rectangle 41659"/>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7" name="Rectangle 41660"/>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 name="Rectangle 41661"/>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 name="Rectangle 41662"/>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 name="Rectangle 41663"/>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1" name="Rectangle 41664"/>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 name="Rectangle 41665"/>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3" name="Rectangle 41666"/>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 name="Rectangle 41667"/>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Rectangle 41668"/>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 name="Freeform 41669"/>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07" name="Freeform 41670"/>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08" name="Freeform 41671"/>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09" name="Freeform 41672"/>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0" name="Freeform 41673"/>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1" name="Freeform 41674"/>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2" name="Freeform 41675"/>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3" name="Freeform 41676"/>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4" name="Freeform 41677"/>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5" name="Freeform 41678"/>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6" name="Rectangle 41679"/>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Rectangle 41680"/>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8" name="Rectangle 41681"/>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Rectangle 41682"/>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0" name="Rectangle 41683"/>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1" name="Rectangle 41684"/>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2" name="Rectangle 41685"/>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3" name="Rectangle 41686"/>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4" name="Rectangle 41687"/>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5" name="Rectangle 41688"/>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6" name="Rectangle 41689"/>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7" name="Rectangle 41690"/>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8" name="Rectangle 41691"/>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9" name="Rectangle 41692"/>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0" name="Rectangle 41693"/>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1" name="Rectangle 41694"/>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2" name="Rectangle 41695"/>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3" name="Rectangle 41696"/>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4" name="Rectangle 41697"/>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5" name="Rectangle 41698"/>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6" name="Rectangle 41699"/>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7" name="Rectangle 41700"/>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8" name="Rectangle 41701"/>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9" name="Rectangle 41702"/>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0" name="Rectangle 41703"/>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1" name="Freeform 41704"/>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2" name="Freeform 41705"/>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3" name="Freeform 41706"/>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4" name="Freeform 41707"/>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5" name="Freeform 41708"/>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6" name="Freeform 41709"/>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7" name="Freeform 41710"/>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8" name="Freeform 41711"/>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9" name="Freeform 41712"/>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0" name="Freeform 41713"/>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1" name="Freeform 41714"/>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2" name="Freeform 41715"/>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3" name="Freeform 41716"/>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4" name="Freeform 41717"/>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5" name="Freeform 41718"/>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6" name="Freeform 41719"/>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7" name="Freeform 41720"/>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8" name="Freeform 41721"/>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9" name="Freeform 41722"/>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0" name="Freeform 41723"/>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1" name="Freeform 41724"/>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2" name="Freeform 41725"/>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3" name="Freeform 41726"/>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4" name="Freeform 41727"/>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5" name="Freeform 41728"/>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6" name="Freeform 41729"/>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7" name="Freeform 41730"/>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8" name="Freeform 41731"/>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9" name="Freeform 41732"/>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70" name="Freeform 41733"/>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71" name="Rectangle 41734"/>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2" name="Rectangle 41735"/>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3" name="Rectangle 41736"/>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4" name="Rectangle 41737"/>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5" name="Freeform 41738"/>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76" name="Freeform 41739"/>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77" name="Rectangle 41740"/>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8" name="Rectangle 41741"/>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9" name="Rectangle 41742"/>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0" name="Rectangle 41743"/>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1" name="Freeform 41744"/>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82" name="Freeform 41745"/>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83" name="Rectangle 41746"/>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4" name="Rectangle 41747"/>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5" name="Rectangle 41748"/>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6" name="Rectangle 41749"/>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7" name="Freeform 41750"/>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88" name="Freeform 41751"/>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89" name="Rectangle 41752"/>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0" name="Rectangle 41753"/>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1" name="Rectangle 41754"/>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2" name="Rectangle 41755"/>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3" name="Freeform 41756"/>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94" name="Freeform 41757"/>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95" name="Rectangle 41758"/>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6" name="Rectangle 41759"/>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7" name="Rectangle 41760"/>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8" name="Rectangle 41761"/>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99" name="Group 41762"/>
            <p:cNvGrpSpPr>
              <a:grpSpLocks/>
            </p:cNvGrpSpPr>
            <p:nvPr/>
          </p:nvGrpSpPr>
          <p:grpSpPr bwMode="auto">
            <a:xfrm>
              <a:off x="4953000" y="6172200"/>
              <a:ext cx="676275" cy="304800"/>
              <a:chOff x="1994" y="2705"/>
              <a:chExt cx="426" cy="192"/>
            </a:xfrm>
          </p:grpSpPr>
          <p:sp>
            <p:nvSpPr>
              <p:cNvPr id="200" name="Freeform 41763"/>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1" name="Freeform 41764"/>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2" name="Freeform 41765"/>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3" name="Freeform 41766"/>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4" name="Rectangle 41767"/>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5" name="Rectangle 41768"/>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 name="Freeform 41769"/>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7" name="Freeform 41770"/>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8" name="Freeform 41771"/>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9" name="Freeform 41772"/>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10" name="Rectangle 41773"/>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1" name="Rectangle 41774"/>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2" name="Freeform 41775"/>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13" name="Freeform 41776"/>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14" name="Rectangle 41777"/>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5" name="Rectangle 41778"/>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6" name="Rectangle 41779"/>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7" name="Rectangle 41780"/>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8" name="Rectangle 41781"/>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9" name="Rectangle 41782"/>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0" name="Rectangle 41783"/>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1" name="Rectangle 41784"/>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2" name="Rectangle 41785"/>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3" name="Rectangle 41786"/>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4" name="Rectangle 41787"/>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5" name="Rectangle 41788"/>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6" name="Rectangle 41789"/>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7" name="Rectangle 41790"/>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8" name="Rectangle 41791"/>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9" name="Rectangle 41792"/>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0" name="Rectangle 41793"/>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1" name="Rectangle 41794"/>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2" name="Rectangle 41795"/>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3" name="Rectangle 41796"/>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4" name="Rectangle 41797"/>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5" name="Rectangle 41798"/>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6" name="Rectangle 41799"/>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7" name="Rectangle 41800"/>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8" name="Rectangle 41801"/>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9" name="Rectangle 41802"/>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0" name="Rectangle 41803"/>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1" name="Rectangle 41804"/>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2" name="Rectangle 41805"/>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3" name="Freeform 41806"/>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44" name="Freeform 41807"/>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45" name="Rectangle 41808"/>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6" name="Rectangle 41809"/>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7" name="Freeform 41810"/>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48" name="Freeform 41811"/>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49" name="Rectangle 41812"/>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0" name="Rectangle 41813"/>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1" name="Rectangle 41814"/>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2" name="Rectangle 41815"/>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3" name="Rectangle 41816"/>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4" name="Rectangle 41817"/>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5" name="Rectangle 41818"/>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6" name="Rectangle 41819"/>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7" name="Rectangle 41820"/>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8" name="Rectangle 41821"/>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9" name="Rectangle 41822"/>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0" name="Rectangle 41823"/>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1" name="Rectangle 41824"/>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2" name="Rectangle 41825"/>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3" name="Rectangle 41826"/>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4" name="Rectangle 41827"/>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5" name="Rectangle 41828"/>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 name="Rectangle 41829"/>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7" name="Rectangle 41830"/>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8" name="Freeform 41831"/>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69" name="Freeform 41832"/>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0" name="Freeform 41833"/>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1" name="Freeform 41834"/>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2" name="Freeform 41835"/>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3" name="Freeform 41836"/>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4" name="Freeform 41837"/>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5" name="Freeform 41838"/>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6" name="Freeform 41839"/>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7" name="Freeform 41840"/>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8" name="Rectangle 41841"/>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9" name="Rectangle 41842"/>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0" name="Rectangle 41843"/>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1" name="Rectangle 41844"/>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2" name="Rectangle 41845"/>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3" name="Rectangle 41846"/>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4" name="Rectangle 41847"/>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5" name="Rectangle 41848"/>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6" name="Rectangle 41849"/>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7" name="Rectangle 41850"/>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8" name="Rectangle 41851"/>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9" name="Rectangle 41852"/>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0" name="Rectangle 41853"/>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1" name="Rectangle 41854"/>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2" name="Rectangle 41855"/>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3" name="Rectangle 41856"/>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4" name="Rectangle 41857"/>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5" name="Rectangle 41858"/>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6" name="Rectangle 41859"/>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7" name="Rectangle 41860"/>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8" name="Rectangle 41861"/>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9" name="Rectangle 41862"/>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0" name="Rectangle 41863"/>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1" name="Rectangle 41864"/>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2" name="Rectangle 41865"/>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3" name="Freeform 41866"/>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4" name="Freeform 41867"/>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5" name="Freeform 41868"/>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6" name="Freeform 41869"/>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7" name="Freeform 41870"/>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8" name="Freeform 41871"/>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9" name="Freeform 41872"/>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0" name="Freeform 41873"/>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1" name="Freeform 41874"/>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2" name="Freeform 41875"/>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3" name="Freeform 41876"/>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4" name="Freeform 41877"/>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5" name="Freeform 41878"/>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6" name="Freeform 41879"/>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7" name="Freeform 41880"/>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8" name="Freeform 41881"/>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9" name="Freeform 41882"/>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0" name="Freeform 41883"/>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1" name="Freeform 41884"/>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2" name="Freeform 41885"/>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3" name="Freeform 41886"/>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4" name="Freeform 41887"/>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5" name="Freeform 41888"/>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6" name="Freeform 41889"/>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7" name="Freeform 41890"/>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8" name="Freeform 41891"/>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9" name="Freeform 41892"/>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0" name="Freeform 41893"/>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1" name="Freeform 41894"/>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2" name="Freeform 41895"/>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3" name="Rectangle 41896"/>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4" name="Rectangle 41897"/>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5" name="Rectangle 41898"/>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6" name="Rectangle 41899"/>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7" name="Freeform 41900"/>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8" name="Freeform 41901"/>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9" name="Rectangle 41902"/>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0" name="Rectangle 41903"/>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1" name="Rectangle 41904"/>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2" name="Rectangle 41905"/>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3" name="Freeform 41906"/>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44" name="Freeform 41907"/>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45" name="Rectangle 41908"/>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6" name="Rectangle 41909"/>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7" name="Rectangle 41910"/>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8" name="Rectangle 41911"/>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9" name="Freeform 41912"/>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50" name="Freeform 41913"/>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51" name="Rectangle 41914"/>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2" name="Rectangle 41915"/>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3" name="Rectangle 41916"/>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4" name="Rectangle 41917"/>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5" name="Freeform 41918"/>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56" name="Freeform 41919"/>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57" name="Rectangle 41920"/>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8" name="Rectangle 41921"/>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9" name="Rectangle 41922"/>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0" name="Rectangle 41923"/>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361" name="Group 41924"/>
            <p:cNvGrpSpPr>
              <a:grpSpLocks/>
            </p:cNvGrpSpPr>
            <p:nvPr/>
          </p:nvGrpSpPr>
          <p:grpSpPr bwMode="auto">
            <a:xfrm>
              <a:off x="5791200" y="6172200"/>
              <a:ext cx="676275" cy="304800"/>
              <a:chOff x="1994" y="2705"/>
              <a:chExt cx="426" cy="192"/>
            </a:xfrm>
          </p:grpSpPr>
          <p:sp>
            <p:nvSpPr>
              <p:cNvPr id="362" name="Freeform 41925"/>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3" name="Freeform 41926"/>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64" name="Freeform 41927"/>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5" name="Freeform 41928"/>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66" name="Rectangle 41929"/>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7" name="Rectangle 41930"/>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 name="Freeform 41931"/>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9" name="Freeform 41932"/>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0" name="Freeform 41933"/>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71" name="Freeform 41934"/>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2" name="Rectangle 41935"/>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3" name="Rectangle 41936"/>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4" name="Freeform 41937"/>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75" name="Freeform 41938"/>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6" name="Rectangle 41939"/>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7" name="Rectangle 41940"/>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8" name="Rectangle 41941"/>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9" name="Rectangle 41942"/>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0" name="Rectangle 41943"/>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1" name="Rectangle 41944"/>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2" name="Rectangle 41945"/>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3" name="Rectangle 41946"/>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4" name="Rectangle 41947"/>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5" name="Rectangle 41948"/>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6" name="Rectangle 41949"/>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7" name="Rectangle 41950"/>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8" name="Rectangle 41951"/>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9" name="Rectangle 41952"/>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0" name="Rectangle 41953"/>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1" name="Rectangle 41954"/>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2" name="Rectangle 41955"/>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3" name="Rectangle 41956"/>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4" name="Rectangle 41957"/>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5" name="Rectangle 41958"/>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6" name="Rectangle 41959"/>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7" name="Rectangle 41960"/>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8" name="Rectangle 41961"/>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 name="Rectangle 41962"/>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0" name="Rectangle 41963"/>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1" name="Rectangle 41964"/>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2" name="Rectangle 41965"/>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3" name="Rectangle 41966"/>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4" name="Rectangle 41967"/>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5" name="Freeform 41968"/>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06" name="Freeform 41969"/>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07" name="Rectangle 41970"/>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8" name="Rectangle 41971"/>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 name="Freeform 41972"/>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10" name="Freeform 41973"/>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11" name="Rectangle 41974"/>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2" name="Rectangle 41975"/>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3" name="Rectangle 41976"/>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4" name="Rectangle 41977"/>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5" name="Rectangle 41978"/>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6" name="Rectangle 41979"/>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7" name="Rectangle 41980"/>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8" name="Rectangle 41981"/>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9" name="Rectangle 41982"/>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0" name="Rectangle 41983"/>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1" name="Rectangle 41984"/>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2" name="Rectangle 41985"/>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3" name="Rectangle 41986"/>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4" name="Rectangle 41987"/>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5" name="Rectangle 41988"/>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6" name="Rectangle 41989"/>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7" name="Rectangle 41990"/>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8" name="Rectangle 41991"/>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9" name="Rectangle 41992"/>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30" name="Freeform 41993"/>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1" name="Freeform 41994"/>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2" name="Freeform 41995"/>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3" name="Freeform 41996"/>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4" name="Freeform 41997"/>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5" name="Freeform 41998"/>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6" name="Freeform 41999"/>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7" name="Freeform 42000"/>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8" name="Freeform 42001"/>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9" name="Freeform 42002"/>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40" name="Rectangle 42003"/>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1" name="Rectangle 42004"/>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2" name="Rectangle 42005"/>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3" name="Rectangle 42006"/>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4" name="Rectangle 42007"/>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5" name="Rectangle 42008"/>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6" name="Rectangle 42009"/>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7" name="Rectangle 42010"/>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8" name="Rectangle 42011"/>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9" name="Rectangle 42012"/>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0" name="Rectangle 42013"/>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1" name="Rectangle 42014"/>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2" name="Rectangle 42015"/>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3" name="Rectangle 42016"/>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4" name="Rectangle 42017"/>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5" name="Rectangle 42018"/>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6" name="Rectangle 42019"/>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7" name="Rectangle 42020"/>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8" name="Rectangle 42021"/>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9" name="Rectangle 42022"/>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0" name="Rectangle 42023"/>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1" name="Rectangle 42024"/>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2" name="Rectangle 42025"/>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3" name="Rectangle 42026"/>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4" name="Rectangle 42027"/>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5" name="Freeform 42028"/>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66" name="Freeform 42029"/>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7" name="Freeform 42030"/>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68" name="Freeform 42031"/>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9" name="Freeform 42032"/>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0" name="Freeform 42033"/>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1" name="Freeform 42034"/>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2" name="Freeform 42035"/>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3" name="Freeform 42036"/>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4" name="Freeform 42037"/>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5" name="Freeform 42038"/>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6" name="Freeform 42039"/>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7" name="Freeform 42040"/>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8" name="Freeform 42041"/>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9" name="Freeform 42042"/>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0" name="Freeform 42043"/>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1" name="Freeform 42044"/>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2" name="Freeform 42045"/>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3" name="Freeform 42046"/>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4" name="Freeform 42047"/>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5" name="Freeform 42048"/>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6" name="Freeform 42049"/>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7" name="Freeform 42050"/>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8" name="Freeform 42051"/>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9" name="Freeform 42052"/>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0" name="Freeform 42053"/>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1" name="Freeform 42054"/>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2" name="Freeform 42055"/>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3" name="Freeform 42056"/>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4" name="Freeform 42057"/>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5" name="Rectangle 42058"/>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6" name="Rectangle 42059"/>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7" name="Rectangle 42060"/>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8" name="Rectangle 42061"/>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9" name="Freeform 42062"/>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00" name="Freeform 42063"/>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01" name="Rectangle 42064"/>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2" name="Rectangle 42065"/>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3" name="Rectangle 42066"/>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4" name="Rectangle 42067"/>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5" name="Freeform 42068"/>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06" name="Freeform 42069"/>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07" name="Rectangle 42070"/>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8" name="Rectangle 42071"/>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9" name="Rectangle 42072"/>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0" name="Rectangle 42073"/>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1" name="Freeform 42074"/>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2" name="Freeform 42075"/>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13" name="Rectangle 42076"/>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4" name="Rectangle 42077"/>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 name="Rectangle 42078"/>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6" name="Rectangle 42079"/>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7" name="Freeform 42080"/>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8" name="Freeform 42081"/>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19" name="Rectangle 42082"/>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0" name="Rectangle 42083"/>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21" name="Rectangle 42084"/>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2" name="Rectangle 42085"/>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23" name="Group 42086"/>
            <p:cNvGrpSpPr>
              <a:grpSpLocks/>
            </p:cNvGrpSpPr>
            <p:nvPr/>
          </p:nvGrpSpPr>
          <p:grpSpPr bwMode="auto">
            <a:xfrm>
              <a:off x="6638925" y="6172200"/>
              <a:ext cx="676275" cy="304800"/>
              <a:chOff x="1994" y="2705"/>
              <a:chExt cx="426" cy="192"/>
            </a:xfrm>
          </p:grpSpPr>
          <p:sp>
            <p:nvSpPr>
              <p:cNvPr id="524" name="Freeform 42087"/>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25" name="Freeform 42088"/>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6" name="Freeform 42089"/>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27" name="Freeform 42090"/>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8" name="Rectangle 42091"/>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9" name="Rectangle 42092"/>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0" name="Freeform 42093"/>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1" name="Freeform 42094"/>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2" name="Freeform 42095"/>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3" name="Freeform 42096"/>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4" name="Rectangle 42097"/>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5" name="Rectangle 42098"/>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6" name="Freeform 42099"/>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7" name="Freeform 42100"/>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8" name="Rectangle 42101"/>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9" name="Rectangle 42102"/>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0" name="Rectangle 42103"/>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1" name="Rectangle 42104"/>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2" name="Rectangle 42105"/>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3" name="Rectangle 42106"/>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4" name="Rectangle 42107"/>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5" name="Rectangle 42108"/>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6" name="Rectangle 42109"/>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7" name="Rectangle 42110"/>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8" name="Rectangle 42111"/>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9" name="Rectangle 42112"/>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0" name="Rectangle 42113"/>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1" name="Rectangle 42114"/>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2" name="Rectangle 42115"/>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3" name="Rectangle 42116"/>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4" name="Rectangle 42117"/>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5" name="Rectangle 42118"/>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6" name="Rectangle 42119"/>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7" name="Rectangle 42120"/>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8" name="Rectangle 42121"/>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9" name="Rectangle 42122"/>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0" name="Rectangle 42123"/>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1" name="Rectangle 42124"/>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2" name="Rectangle 42125"/>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 name="Rectangle 42126"/>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4" name="Rectangle 42127"/>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 name="Rectangle 42128"/>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6" name="Rectangle 42129"/>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 name="Freeform 42130"/>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68" name="Freeform 42131"/>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69" name="Rectangle 42132"/>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0" name="Rectangle 42133"/>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 name="Freeform 42134"/>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72" name="Freeform 42135"/>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73" name="Rectangle 42136"/>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4" name="Rectangle 42137"/>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5" name="Rectangle 42138"/>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6" name="Rectangle 42139"/>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7" name="Rectangle 42140"/>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8" name="Rectangle 42141"/>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9" name="Rectangle 42142"/>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0" name="Rectangle 42143"/>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1" name="Rectangle 42144"/>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2" name="Rectangle 42145"/>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3" name="Rectangle 42146"/>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 name="Rectangle 42147"/>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5" name="Rectangle 42148"/>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 name="Rectangle 42149"/>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7" name="Rectangle 42150"/>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 name="Rectangle 42151"/>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9" name="Rectangle 42152"/>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 name="Rectangle 42153"/>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1" name="Rectangle 42154"/>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 name="Freeform 42155"/>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3" name="Freeform 42156"/>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4" name="Freeform 42157"/>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5" name="Freeform 42158"/>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6" name="Freeform 42159"/>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7" name="Freeform 42160"/>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8" name="Freeform 42161"/>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9" name="Freeform 42162"/>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00" name="Freeform 42163"/>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01" name="Freeform 42164"/>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02" name="Rectangle 42165"/>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3" name="Rectangle 42166"/>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4" name="Rectangle 42167"/>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5" name="Rectangle 42168"/>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6" name="Rectangle 42169"/>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7" name="Rectangle 42170"/>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8" name="Rectangle 42171"/>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9" name="Rectangle 42172"/>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0" name="Rectangle 42173"/>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1" name="Rectangle 42174"/>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2" name="Rectangle 42175"/>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3" name="Rectangle 42176"/>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4" name="Rectangle 42177"/>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5" name="Rectangle 42178"/>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6" name="Rectangle 42179"/>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7" name="Rectangle 42180"/>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8" name="Rectangle 42181"/>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9" name="Rectangle 42182"/>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0" name="Rectangle 42183"/>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1" name="Rectangle 42184"/>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2" name="Rectangle 42185"/>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3" name="Rectangle 42186"/>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4" name="Rectangle 42187"/>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5" name="Rectangle 42188"/>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6" name="Rectangle 42189"/>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7" name="Freeform 42190"/>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28" name="Freeform 42191"/>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29" name="Freeform 42192"/>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0" name="Freeform 42193"/>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1" name="Freeform 42194"/>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2" name="Freeform 42195"/>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3" name="Freeform 42196"/>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4" name="Freeform 42197"/>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5" name="Freeform 42198"/>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6" name="Freeform 42199"/>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7" name="Freeform 42200"/>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8" name="Freeform 42201"/>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9" name="Freeform 42202"/>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0" name="Freeform 42203"/>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1" name="Freeform 42204"/>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2" name="Freeform 42205"/>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3" name="Freeform 42206"/>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4" name="Freeform 42207"/>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5" name="Freeform 42208"/>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6" name="Freeform 42209"/>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7" name="Freeform 42210"/>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8" name="Freeform 42211"/>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9" name="Freeform 42212"/>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0" name="Freeform 42213"/>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1" name="Freeform 42214"/>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2" name="Freeform 42215"/>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3" name="Freeform 42216"/>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4" name="Freeform 42217"/>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5" name="Freeform 42218"/>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6" name="Freeform 42219"/>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7" name="Rectangle 42220"/>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8" name="Rectangle 42221"/>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59" name="Rectangle 42222"/>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0" name="Rectangle 42223"/>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1" name="Freeform 42224"/>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62" name="Freeform 42225"/>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63" name="Rectangle 42226"/>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4" name="Rectangle 42227"/>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5" name="Rectangle 42228"/>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6" name="Rectangle 42229"/>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7" name="Freeform 42230"/>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68" name="Freeform 42231"/>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69" name="Rectangle 42232"/>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0" name="Rectangle 42233"/>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1" name="Rectangle 42234"/>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2" name="Rectangle 42235"/>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3" name="Freeform 42236"/>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74" name="Freeform 42237"/>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75" name="Rectangle 42238"/>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6" name="Rectangle 42239"/>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7" name="Rectangle 42240"/>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8" name="Rectangle 42241"/>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9" name="Freeform 42242"/>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80" name="Freeform 42243"/>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81" name="Rectangle 42244"/>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2" name="Rectangle 42245"/>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83" name="Rectangle 42246"/>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4" name="Rectangle 42247"/>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685" name="Line 42249"/>
            <p:cNvSpPr>
              <a:spLocks noChangeShapeType="1"/>
            </p:cNvSpPr>
            <p:nvPr/>
          </p:nvSpPr>
          <p:spPr bwMode="auto">
            <a:xfrm flipV="1">
              <a:off x="44196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6" name="Line 42250"/>
            <p:cNvSpPr>
              <a:spLocks noChangeShapeType="1"/>
            </p:cNvSpPr>
            <p:nvPr/>
          </p:nvSpPr>
          <p:spPr bwMode="auto">
            <a:xfrm flipV="1">
              <a:off x="5257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7" name="Line 42251"/>
            <p:cNvSpPr>
              <a:spLocks noChangeShapeType="1"/>
            </p:cNvSpPr>
            <p:nvPr/>
          </p:nvSpPr>
          <p:spPr bwMode="auto">
            <a:xfrm flipV="1">
              <a:off x="6019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8" name="Line 42252"/>
            <p:cNvSpPr>
              <a:spLocks noChangeShapeType="1"/>
            </p:cNvSpPr>
            <p:nvPr/>
          </p:nvSpPr>
          <p:spPr bwMode="auto">
            <a:xfrm flipV="1">
              <a:off x="68580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9" name="Line 42253"/>
            <p:cNvSpPr>
              <a:spLocks noChangeShapeType="1"/>
            </p:cNvSpPr>
            <p:nvPr/>
          </p:nvSpPr>
          <p:spPr bwMode="auto">
            <a:xfrm>
              <a:off x="4343400" y="5943600"/>
              <a:ext cx="40386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nvGrpSpPr>
            <p:cNvPr id="690" name="Group 42254"/>
            <p:cNvGrpSpPr>
              <a:grpSpLocks/>
            </p:cNvGrpSpPr>
            <p:nvPr/>
          </p:nvGrpSpPr>
          <p:grpSpPr bwMode="auto">
            <a:xfrm>
              <a:off x="7669213" y="6432550"/>
              <a:ext cx="712787" cy="425450"/>
              <a:chOff x="4815" y="3063"/>
              <a:chExt cx="449" cy="268"/>
            </a:xfrm>
          </p:grpSpPr>
          <p:sp>
            <p:nvSpPr>
              <p:cNvPr id="691" name="Freeform 42255"/>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2" name="Freeform 42256"/>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3" name="Freeform 42257"/>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4" name="Freeform 42258"/>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5" name="Freeform 42259"/>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6" name="Freeform 42260"/>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7" name="Freeform 42261"/>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8" name="Freeform 42262"/>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9" name="Freeform 42263"/>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0" name="Freeform 42264"/>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1" name="Freeform 42265"/>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2" name="Freeform 42266"/>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3" name="Freeform 42267"/>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4" name="Freeform 42268"/>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5" name="Freeform 42269"/>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6" name="Freeform 42270"/>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7" name="Freeform 42271"/>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8" name="Freeform 42272"/>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9" name="Freeform 42273"/>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0" name="Freeform 42274"/>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1" name="Freeform 42275"/>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2" name="Freeform 42276"/>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3" name="Freeform 42277"/>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4" name="Freeform 42278"/>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5" name="Freeform 42279"/>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16" name="Freeform 42280"/>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7" name="Freeform 42281"/>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8" name="Freeform 42282"/>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9" name="Freeform 42283"/>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0" name="Freeform 42284"/>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1" name="Freeform 42285"/>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2" name="Freeform 42286"/>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3" name="Freeform 42287"/>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4" name="Freeform 42288"/>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5" name="Freeform 42289"/>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6" name="Freeform 42290"/>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7" name="Freeform 42291"/>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8" name="Freeform 42292"/>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9" name="Freeform 42293"/>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0" name="Freeform 42294"/>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1" name="Freeform 42295"/>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2" name="Freeform 42296"/>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3" name="Freeform 42297"/>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4" name="Freeform 42298"/>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5" name="Freeform 42299"/>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6" name="Freeform 42300"/>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37" name="Freeform 42301"/>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8" name="Freeform 42302"/>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9" name="Freeform 42303"/>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0" name="Freeform 42304"/>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1" name="Freeform 42305"/>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2" name="Freeform 42306"/>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3" name="Freeform 42307"/>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4" name="Freeform 42308"/>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5" name="Freeform 42309"/>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6" name="Freeform 42310"/>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7" name="Freeform 42311"/>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8" name="Freeform 42312"/>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9" name="Freeform 42313"/>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0" name="Freeform 42314"/>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1" name="Freeform 42315"/>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2" name="Freeform 42316"/>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3" name="Freeform 42317"/>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4" name="Freeform 42318"/>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5" name="Freeform 42319"/>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6" name="Freeform 42320"/>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7" name="Freeform 42321"/>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58" name="Rectangle 42322"/>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9" name="Rectangle 42323"/>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0" name="Rectangle 42324"/>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1" name="Rectangle 42325"/>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2" name="Rectangle 42326"/>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3" name="Rectangle 42327"/>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4" name="Rectangle 42328"/>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5" name="Rectangle 42329"/>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6" name="Rectangle 42330"/>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7" name="Rectangle 42331"/>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8" name="Rectangle 42332"/>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9" name="Rectangle 42333"/>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0" name="Rectangle 42334"/>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1" name="Rectangle 42335"/>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2" name="Rectangle 42336"/>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3" name="Rectangle 42337"/>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4" name="Freeform 42338"/>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75" name="Freeform 42339"/>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76" name="Rectangle 42340"/>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7" name="Rectangle 42341"/>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8" name="Rectangle 42342"/>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9" name="Rectangle 42343"/>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0" name="Rectangle 42344"/>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1" name="Rectangle 42345"/>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2" name="Rectangle 42346"/>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3" name="Rectangle 42347"/>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4" name="Rectangle 42348"/>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5" name="Rectangle 42349"/>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6" name="Rectangle 42350"/>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7" name="Rectangle 42351"/>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8" name="Rectangle 42352"/>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9" name="Rectangle 42353"/>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0" name="Rectangle 42354"/>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91" name="Rectangle 42355"/>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2" name="Freeform 42356"/>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3" name="Freeform 42357"/>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grpSp>
        <p:grpSp>
          <p:nvGrpSpPr>
            <p:cNvPr id="794" name="Group 42358"/>
            <p:cNvGrpSpPr>
              <a:grpSpLocks/>
            </p:cNvGrpSpPr>
            <p:nvPr/>
          </p:nvGrpSpPr>
          <p:grpSpPr bwMode="auto">
            <a:xfrm>
              <a:off x="7364413" y="6203950"/>
              <a:ext cx="712787" cy="425450"/>
              <a:chOff x="4815" y="3063"/>
              <a:chExt cx="449" cy="268"/>
            </a:xfrm>
          </p:grpSpPr>
          <p:sp>
            <p:nvSpPr>
              <p:cNvPr id="795" name="Freeform 42359"/>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6" name="Freeform 42360"/>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7" name="Freeform 42361"/>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8" name="Freeform 42362"/>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9" name="Freeform 42363"/>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0" name="Freeform 42364"/>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1" name="Freeform 42365"/>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2" name="Freeform 42366"/>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3" name="Freeform 42367"/>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4" name="Freeform 42368"/>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5" name="Freeform 42369"/>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6" name="Freeform 42370"/>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7" name="Freeform 42371"/>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8" name="Freeform 42372"/>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9" name="Freeform 42373"/>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0" name="Freeform 42374"/>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1" name="Freeform 42375"/>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2" name="Freeform 42376"/>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3" name="Freeform 42377"/>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4" name="Freeform 42378"/>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5" name="Freeform 42379"/>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6" name="Freeform 42380"/>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7" name="Freeform 42381"/>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8" name="Freeform 42382"/>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9" name="Freeform 42383"/>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20" name="Freeform 42384"/>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1" name="Freeform 42385"/>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2" name="Freeform 42386"/>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3" name="Freeform 42387"/>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4" name="Freeform 42388"/>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5" name="Freeform 42389"/>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6" name="Freeform 42390"/>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7" name="Freeform 42391"/>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8" name="Freeform 42392"/>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9" name="Freeform 42393"/>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0" name="Freeform 42394"/>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1" name="Freeform 42395"/>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2" name="Freeform 42396"/>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3" name="Freeform 42397"/>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4" name="Freeform 42398"/>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5" name="Freeform 42399"/>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6" name="Freeform 42400"/>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7" name="Freeform 42401"/>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8" name="Freeform 42402"/>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9" name="Freeform 42403"/>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0" name="Freeform 42404"/>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41" name="Freeform 42405"/>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2" name="Freeform 42406"/>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3" name="Freeform 42407"/>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4" name="Freeform 42408"/>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5" name="Freeform 42409"/>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6" name="Freeform 42410"/>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7" name="Freeform 42411"/>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8" name="Freeform 42412"/>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9" name="Freeform 42413"/>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0" name="Freeform 42414"/>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1" name="Freeform 42415"/>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2" name="Freeform 42416"/>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3" name="Freeform 42417"/>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4" name="Freeform 42418"/>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5" name="Freeform 42419"/>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6" name="Freeform 42420"/>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7" name="Freeform 42421"/>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8" name="Freeform 42422"/>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9" name="Freeform 42423"/>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0" name="Freeform 42424"/>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1" name="Freeform 42425"/>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62" name="Rectangle 42426"/>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3" name="Rectangle 42427"/>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4" name="Rectangle 42428"/>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5" name="Rectangle 42429"/>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6" name="Rectangle 42430"/>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7" name="Rectangle 42431"/>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8" name="Rectangle 42432"/>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9" name="Rectangle 42433"/>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0" name="Rectangle 42434"/>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1" name="Rectangle 42435"/>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2" name="Rectangle 42436"/>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3" name="Rectangle 42437"/>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4" name="Rectangle 42438"/>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5" name="Rectangle 42439"/>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6" name="Rectangle 42440"/>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7" name="Rectangle 42441"/>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8" name="Freeform 42442"/>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79" name="Freeform 42443"/>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80" name="Rectangle 42444"/>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1" name="Rectangle 42445"/>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2" name="Rectangle 42446"/>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3" name="Rectangle 42447"/>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4" name="Rectangle 42448"/>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5" name="Rectangle 42449"/>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6" name="Rectangle 42450"/>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7" name="Rectangle 42451"/>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8" name="Rectangle 42452"/>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9" name="Rectangle 42453"/>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0" name="Rectangle 42454"/>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1" name="Rectangle 42455"/>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2" name="Rectangle 42456"/>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3" name="Rectangle 42457"/>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4" name="Rectangle 42458"/>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5" name="Rectangle 42459"/>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6" name="Freeform 42460"/>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97" name="Freeform 42461"/>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grpSp>
        <p:sp>
          <p:nvSpPr>
            <p:cNvPr id="898" name="Line 42462"/>
            <p:cNvSpPr>
              <a:spLocks noChangeShapeType="1"/>
            </p:cNvSpPr>
            <p:nvPr/>
          </p:nvSpPr>
          <p:spPr bwMode="auto">
            <a:xfrm>
              <a:off x="7543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899" name="Rectangle 42788"/>
            <p:cNvSpPr>
              <a:spLocks noChangeArrowheads="1"/>
            </p:cNvSpPr>
            <p:nvPr/>
          </p:nvSpPr>
          <p:spPr bwMode="auto">
            <a:xfrm>
              <a:off x="4584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00" name="Rectangle 42789"/>
            <p:cNvSpPr>
              <a:spLocks noChangeArrowheads="1"/>
            </p:cNvSpPr>
            <p:nvPr/>
          </p:nvSpPr>
          <p:spPr bwMode="auto">
            <a:xfrm>
              <a:off x="44871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sp>
          <p:nvSpPr>
            <p:cNvPr id="901" name="Line 46672"/>
            <p:cNvSpPr>
              <a:spLocks noChangeShapeType="1"/>
            </p:cNvSpPr>
            <p:nvPr/>
          </p:nvSpPr>
          <p:spPr bwMode="auto">
            <a:xfrm>
              <a:off x="6318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2" name="Line 46673"/>
            <p:cNvSpPr>
              <a:spLocks noChangeShapeType="1"/>
            </p:cNvSpPr>
            <p:nvPr/>
          </p:nvSpPr>
          <p:spPr bwMode="auto">
            <a:xfrm>
              <a:off x="6242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3" name="Line 46674"/>
            <p:cNvSpPr>
              <a:spLocks noChangeShapeType="1"/>
            </p:cNvSpPr>
            <p:nvPr/>
          </p:nvSpPr>
          <p:spPr bwMode="auto">
            <a:xfrm>
              <a:off x="6470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4" name="Line 46675"/>
            <p:cNvSpPr>
              <a:spLocks noChangeShapeType="1"/>
            </p:cNvSpPr>
            <p:nvPr/>
          </p:nvSpPr>
          <p:spPr bwMode="auto">
            <a:xfrm>
              <a:off x="6394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5" name="Line 46676"/>
            <p:cNvSpPr>
              <a:spLocks noChangeShapeType="1"/>
            </p:cNvSpPr>
            <p:nvPr/>
          </p:nvSpPr>
          <p:spPr bwMode="auto">
            <a:xfrm>
              <a:off x="6623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6" name="Line 46677"/>
            <p:cNvSpPr>
              <a:spLocks noChangeShapeType="1"/>
            </p:cNvSpPr>
            <p:nvPr/>
          </p:nvSpPr>
          <p:spPr bwMode="auto">
            <a:xfrm>
              <a:off x="6546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7" name="Line 46678"/>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8" name="Line 46679"/>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9" name="Rectangle 46842"/>
            <p:cNvSpPr>
              <a:spLocks noChangeArrowheads="1"/>
            </p:cNvSpPr>
            <p:nvPr/>
          </p:nvSpPr>
          <p:spPr bwMode="auto">
            <a:xfrm>
              <a:off x="6108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10" name="Rectangle 46843"/>
            <p:cNvSpPr>
              <a:spLocks noChangeArrowheads="1"/>
            </p:cNvSpPr>
            <p:nvPr/>
          </p:nvSpPr>
          <p:spPr bwMode="auto">
            <a:xfrm>
              <a:off x="60111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grpSp>
          <p:nvGrpSpPr>
            <p:cNvPr id="911" name="Group 46844"/>
            <p:cNvGrpSpPr>
              <a:grpSpLocks/>
            </p:cNvGrpSpPr>
            <p:nvPr/>
          </p:nvGrpSpPr>
          <p:grpSpPr bwMode="auto">
            <a:xfrm>
              <a:off x="8001000" y="5257800"/>
              <a:ext cx="690563" cy="277813"/>
              <a:chOff x="1897" y="2123"/>
              <a:chExt cx="435" cy="175"/>
            </a:xfrm>
          </p:grpSpPr>
          <p:sp>
            <p:nvSpPr>
              <p:cNvPr id="912" name="Freeform 46845"/>
              <p:cNvSpPr>
                <a:spLocks/>
              </p:cNvSpPr>
              <p:nvPr/>
            </p:nvSpPr>
            <p:spPr bwMode="auto">
              <a:xfrm>
                <a:off x="2141" y="2224"/>
                <a:ext cx="188" cy="5"/>
              </a:xfrm>
              <a:custGeom>
                <a:avLst/>
                <a:gdLst>
                  <a:gd name="T0" fmla="*/ 0 w 377"/>
                  <a:gd name="T1" fmla="*/ 0 h 10"/>
                  <a:gd name="T2" fmla="*/ 0 w 377"/>
                  <a:gd name="T3" fmla="*/ 1 h 10"/>
                  <a:gd name="T4" fmla="*/ 23 w 377"/>
                  <a:gd name="T5" fmla="*/ 1 h 10"/>
                  <a:gd name="T6" fmla="*/ 23 w 377"/>
                  <a:gd name="T7" fmla="*/ 0 h 10"/>
                  <a:gd name="T8" fmla="*/ 0 w 377"/>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0" y="0"/>
                    </a:moveTo>
                    <a:lnTo>
                      <a:pt x="8" y="10"/>
                    </a:lnTo>
                    <a:lnTo>
                      <a:pt x="377" y="10"/>
                    </a:lnTo>
                    <a:lnTo>
                      <a:pt x="369"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3" name="Freeform 46846"/>
              <p:cNvSpPr>
                <a:spLocks/>
              </p:cNvSpPr>
              <p:nvPr/>
            </p:nvSpPr>
            <p:spPr bwMode="auto">
              <a:xfrm>
                <a:off x="2138" y="2219"/>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7" y="10"/>
                    </a:moveTo>
                    <a:lnTo>
                      <a:pt x="0" y="0"/>
                    </a:lnTo>
                    <a:lnTo>
                      <a:pt x="367" y="0"/>
                    </a:lnTo>
                    <a:lnTo>
                      <a:pt x="376" y="10"/>
                    </a:lnTo>
                    <a:lnTo>
                      <a:pt x="7" y="10"/>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4" name="Freeform 46847"/>
              <p:cNvSpPr>
                <a:spLocks/>
              </p:cNvSpPr>
              <p:nvPr/>
            </p:nvSpPr>
            <p:spPr bwMode="auto">
              <a:xfrm>
                <a:off x="2133" y="2213"/>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5" name="Freeform 46848"/>
              <p:cNvSpPr>
                <a:spLocks/>
              </p:cNvSpPr>
              <p:nvPr/>
            </p:nvSpPr>
            <p:spPr bwMode="auto">
              <a:xfrm>
                <a:off x="2129" y="2208"/>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6" name="Freeform 46849"/>
              <p:cNvSpPr>
                <a:spLocks/>
              </p:cNvSpPr>
              <p:nvPr/>
            </p:nvSpPr>
            <p:spPr bwMode="auto">
              <a:xfrm>
                <a:off x="2125" y="220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7" name="Freeform 46850"/>
              <p:cNvSpPr>
                <a:spLocks/>
              </p:cNvSpPr>
              <p:nvPr/>
            </p:nvSpPr>
            <p:spPr bwMode="auto">
              <a:xfrm>
                <a:off x="2121" y="2198"/>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8" name="Freeform 46851"/>
              <p:cNvSpPr>
                <a:spLocks/>
              </p:cNvSpPr>
              <p:nvPr/>
            </p:nvSpPr>
            <p:spPr bwMode="auto">
              <a:xfrm>
                <a:off x="2117" y="219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7" y="0"/>
                    </a:lnTo>
                    <a:lnTo>
                      <a:pt x="376" y="11"/>
                    </a:lnTo>
                    <a:lnTo>
                      <a:pt x="7" y="11"/>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9" name="Freeform 46852"/>
              <p:cNvSpPr>
                <a:spLocks/>
              </p:cNvSpPr>
              <p:nvPr/>
            </p:nvSpPr>
            <p:spPr bwMode="auto">
              <a:xfrm>
                <a:off x="2113" y="2187"/>
                <a:ext cx="188" cy="5"/>
              </a:xfrm>
              <a:custGeom>
                <a:avLst/>
                <a:gdLst>
                  <a:gd name="T0" fmla="*/ 1 w 376"/>
                  <a:gd name="T1" fmla="*/ 1 h 10"/>
                  <a:gd name="T2" fmla="*/ 0 w 376"/>
                  <a:gd name="T3" fmla="*/ 0 h 10"/>
                  <a:gd name="T4" fmla="*/ 24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9" y="10"/>
                    </a:moveTo>
                    <a:lnTo>
                      <a:pt x="0" y="0"/>
                    </a:lnTo>
                    <a:lnTo>
                      <a:pt x="369" y="0"/>
                    </a:lnTo>
                    <a:lnTo>
                      <a:pt x="376" y="10"/>
                    </a:lnTo>
                    <a:lnTo>
                      <a:pt x="9" y="1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0" name="Freeform 46853"/>
              <p:cNvSpPr>
                <a:spLocks/>
              </p:cNvSpPr>
              <p:nvPr/>
            </p:nvSpPr>
            <p:spPr bwMode="auto">
              <a:xfrm>
                <a:off x="2108" y="2182"/>
                <a:ext cx="189" cy="5"/>
              </a:xfrm>
              <a:custGeom>
                <a:avLst/>
                <a:gdLst>
                  <a:gd name="T0" fmla="*/ 1 w 378"/>
                  <a:gd name="T1" fmla="*/ 0 h 11"/>
                  <a:gd name="T2" fmla="*/ 0 w 378"/>
                  <a:gd name="T3" fmla="*/ 0 h 11"/>
                  <a:gd name="T4" fmla="*/ 24 w 378"/>
                  <a:gd name="T5" fmla="*/ 0 h 11"/>
                  <a:gd name="T6" fmla="*/ 24 w 378"/>
                  <a:gd name="T7" fmla="*/ 0 h 11"/>
                  <a:gd name="T8" fmla="*/ 1 w 37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 h="11">
                    <a:moveTo>
                      <a:pt x="9" y="11"/>
                    </a:moveTo>
                    <a:lnTo>
                      <a:pt x="0" y="0"/>
                    </a:lnTo>
                    <a:lnTo>
                      <a:pt x="369" y="0"/>
                    </a:lnTo>
                    <a:lnTo>
                      <a:pt x="378" y="11"/>
                    </a:lnTo>
                    <a:lnTo>
                      <a:pt x="9" y="11"/>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1" name="Freeform 46854"/>
              <p:cNvSpPr>
                <a:spLocks/>
              </p:cNvSpPr>
              <p:nvPr/>
            </p:nvSpPr>
            <p:spPr bwMode="auto">
              <a:xfrm>
                <a:off x="2105" y="2176"/>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6" y="0"/>
                    </a:lnTo>
                    <a:lnTo>
                      <a:pt x="376" y="11"/>
                    </a:lnTo>
                    <a:lnTo>
                      <a:pt x="7" y="11"/>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2" name="Freeform 46855"/>
              <p:cNvSpPr>
                <a:spLocks/>
              </p:cNvSpPr>
              <p:nvPr/>
            </p:nvSpPr>
            <p:spPr bwMode="auto">
              <a:xfrm>
                <a:off x="2100"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3" name="Freeform 46856"/>
              <p:cNvSpPr>
                <a:spLocks/>
              </p:cNvSpPr>
              <p:nvPr/>
            </p:nvSpPr>
            <p:spPr bwMode="auto">
              <a:xfrm>
                <a:off x="2096" y="216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4" name="Freeform 46857"/>
              <p:cNvSpPr>
                <a:spLocks/>
              </p:cNvSpPr>
              <p:nvPr/>
            </p:nvSpPr>
            <p:spPr bwMode="auto">
              <a:xfrm>
                <a:off x="2092" y="2161"/>
                <a:ext cx="187" cy="5"/>
              </a:xfrm>
              <a:custGeom>
                <a:avLst/>
                <a:gdLst>
                  <a:gd name="T0" fmla="*/ 0 w 375"/>
                  <a:gd name="T1" fmla="*/ 1 h 10"/>
                  <a:gd name="T2" fmla="*/ 0 w 375"/>
                  <a:gd name="T3" fmla="*/ 0 h 10"/>
                  <a:gd name="T4" fmla="*/ 23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5" name="Freeform 46858"/>
              <p:cNvSpPr>
                <a:spLocks/>
              </p:cNvSpPr>
              <p:nvPr/>
            </p:nvSpPr>
            <p:spPr bwMode="auto">
              <a:xfrm>
                <a:off x="2088" y="2155"/>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6" name="Freeform 46859"/>
              <p:cNvSpPr>
                <a:spLocks/>
              </p:cNvSpPr>
              <p:nvPr/>
            </p:nvSpPr>
            <p:spPr bwMode="auto">
              <a:xfrm>
                <a:off x="2084" y="215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7" name="Freeform 46860"/>
              <p:cNvSpPr>
                <a:spLocks/>
              </p:cNvSpPr>
              <p:nvPr/>
            </p:nvSpPr>
            <p:spPr bwMode="auto">
              <a:xfrm>
                <a:off x="2080" y="214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8" name="Freeform 46861"/>
              <p:cNvSpPr>
                <a:spLocks/>
              </p:cNvSpPr>
              <p:nvPr/>
            </p:nvSpPr>
            <p:spPr bwMode="auto">
              <a:xfrm>
                <a:off x="2076" y="214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9" name="Freeform 46862"/>
              <p:cNvSpPr>
                <a:spLocks/>
              </p:cNvSpPr>
              <p:nvPr/>
            </p:nvSpPr>
            <p:spPr bwMode="auto">
              <a:xfrm>
                <a:off x="2071" y="2134"/>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0" name="Freeform 46863"/>
              <p:cNvSpPr>
                <a:spLocks/>
              </p:cNvSpPr>
              <p:nvPr/>
            </p:nvSpPr>
            <p:spPr bwMode="auto">
              <a:xfrm>
                <a:off x="2067" y="2129"/>
                <a:ext cx="188" cy="5"/>
              </a:xfrm>
              <a:custGeom>
                <a:avLst/>
                <a:gdLst>
                  <a:gd name="T0" fmla="*/ 1 w 375"/>
                  <a:gd name="T1" fmla="*/ 0 h 11"/>
                  <a:gd name="T2" fmla="*/ 0 w 375"/>
                  <a:gd name="T3" fmla="*/ 0 h 11"/>
                  <a:gd name="T4" fmla="*/ 23 w 375"/>
                  <a:gd name="T5" fmla="*/ 0 h 11"/>
                  <a:gd name="T6" fmla="*/ 24 w 375"/>
                  <a:gd name="T7" fmla="*/ 0 h 11"/>
                  <a:gd name="T8" fmla="*/ 1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1" name="Freeform 46864"/>
              <p:cNvSpPr>
                <a:spLocks/>
              </p:cNvSpPr>
              <p:nvPr/>
            </p:nvSpPr>
            <p:spPr bwMode="auto">
              <a:xfrm>
                <a:off x="2063" y="2124"/>
                <a:ext cx="187" cy="5"/>
              </a:xfrm>
              <a:custGeom>
                <a:avLst/>
                <a:gdLst>
                  <a:gd name="T0" fmla="*/ 1 w 373"/>
                  <a:gd name="T1" fmla="*/ 1 h 10"/>
                  <a:gd name="T2" fmla="*/ 0 w 373"/>
                  <a:gd name="T3" fmla="*/ 0 h 10"/>
                  <a:gd name="T4" fmla="*/ 23 w 373"/>
                  <a:gd name="T5" fmla="*/ 0 h 10"/>
                  <a:gd name="T6" fmla="*/ 24 w 373"/>
                  <a:gd name="T7" fmla="*/ 1 h 10"/>
                  <a:gd name="T8" fmla="*/ 1 w 373"/>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10">
                    <a:moveTo>
                      <a:pt x="7" y="10"/>
                    </a:moveTo>
                    <a:lnTo>
                      <a:pt x="0" y="0"/>
                    </a:lnTo>
                    <a:lnTo>
                      <a:pt x="366" y="0"/>
                    </a:lnTo>
                    <a:lnTo>
                      <a:pt x="373" y="10"/>
                    </a:lnTo>
                    <a:lnTo>
                      <a:pt x="7" y="1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2" name="Freeform 46865"/>
              <p:cNvSpPr>
                <a:spLocks/>
              </p:cNvSpPr>
              <p:nvPr/>
            </p:nvSpPr>
            <p:spPr bwMode="auto">
              <a:xfrm>
                <a:off x="2063" y="2124"/>
                <a:ext cx="266" cy="105"/>
              </a:xfrm>
              <a:custGeom>
                <a:avLst/>
                <a:gdLst>
                  <a:gd name="T0" fmla="*/ 11 w 532"/>
                  <a:gd name="T1" fmla="*/ 14 h 210"/>
                  <a:gd name="T2" fmla="*/ 34 w 532"/>
                  <a:gd name="T3" fmla="*/ 14 h 210"/>
                  <a:gd name="T4" fmla="*/ 23 w 532"/>
                  <a:gd name="T5" fmla="*/ 0 h 210"/>
                  <a:gd name="T6" fmla="*/ 0 w 532"/>
                  <a:gd name="T7" fmla="*/ 0 h 210"/>
                  <a:gd name="T8" fmla="*/ 11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33" name="Freeform 46866"/>
              <p:cNvSpPr>
                <a:spLocks/>
              </p:cNvSpPr>
              <p:nvPr/>
            </p:nvSpPr>
            <p:spPr bwMode="auto">
              <a:xfrm>
                <a:off x="2138" y="2288"/>
                <a:ext cx="7" cy="8"/>
              </a:xfrm>
              <a:custGeom>
                <a:avLst/>
                <a:gdLst>
                  <a:gd name="T0" fmla="*/ 0 w 14"/>
                  <a:gd name="T1" fmla="*/ 0 h 18"/>
                  <a:gd name="T2" fmla="*/ 1 w 14"/>
                  <a:gd name="T3" fmla="*/ 1 h 18"/>
                  <a:gd name="T4" fmla="*/ 1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0" y="0"/>
                    </a:moveTo>
                    <a:lnTo>
                      <a:pt x="14" y="18"/>
                    </a:lnTo>
                    <a:lnTo>
                      <a:pt x="1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4" name="Freeform 46867"/>
              <p:cNvSpPr>
                <a:spLocks/>
              </p:cNvSpPr>
              <p:nvPr/>
            </p:nvSpPr>
            <p:spPr bwMode="auto">
              <a:xfrm>
                <a:off x="2131" y="2279"/>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5" name="Freeform 46868"/>
              <p:cNvSpPr>
                <a:spLocks/>
              </p:cNvSpPr>
              <p:nvPr/>
            </p:nvSpPr>
            <p:spPr bwMode="auto">
              <a:xfrm>
                <a:off x="2124" y="2270"/>
                <a:ext cx="21" cy="9"/>
              </a:xfrm>
              <a:custGeom>
                <a:avLst/>
                <a:gdLst>
                  <a:gd name="T0" fmla="*/ 1 w 41"/>
                  <a:gd name="T1" fmla="*/ 2 h 17"/>
                  <a:gd name="T2" fmla="*/ 0 w 41"/>
                  <a:gd name="T3" fmla="*/ 0 h 17"/>
                  <a:gd name="T4" fmla="*/ 3 w 41"/>
                  <a:gd name="T5" fmla="*/ 0 h 17"/>
                  <a:gd name="T6" fmla="*/ 3 w 41"/>
                  <a:gd name="T7" fmla="*/ 2 h 17"/>
                  <a:gd name="T8" fmla="*/ 1 w 4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6" name="Freeform 46869"/>
              <p:cNvSpPr>
                <a:spLocks/>
              </p:cNvSpPr>
              <p:nvPr/>
            </p:nvSpPr>
            <p:spPr bwMode="auto">
              <a:xfrm>
                <a:off x="2118" y="2262"/>
                <a:ext cx="27" cy="8"/>
              </a:xfrm>
              <a:custGeom>
                <a:avLst/>
                <a:gdLst>
                  <a:gd name="T0" fmla="*/ 1 w 54"/>
                  <a:gd name="T1" fmla="*/ 1 h 17"/>
                  <a:gd name="T2" fmla="*/ 0 w 54"/>
                  <a:gd name="T3" fmla="*/ 0 h 17"/>
                  <a:gd name="T4" fmla="*/ 4 w 54"/>
                  <a:gd name="T5" fmla="*/ 0 h 17"/>
                  <a:gd name="T6" fmla="*/ 4 w 54"/>
                  <a:gd name="T7" fmla="*/ 1 h 17"/>
                  <a:gd name="T8" fmla="*/ 1 w 5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13" y="17"/>
                    </a:moveTo>
                    <a:lnTo>
                      <a:pt x="0" y="0"/>
                    </a:lnTo>
                    <a:lnTo>
                      <a:pt x="54" y="0"/>
                    </a:lnTo>
                    <a:lnTo>
                      <a:pt x="54" y="17"/>
                    </a:lnTo>
                    <a:lnTo>
                      <a:pt x="13" y="1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7" name="Freeform 46870"/>
              <p:cNvSpPr>
                <a:spLocks/>
              </p:cNvSpPr>
              <p:nvPr/>
            </p:nvSpPr>
            <p:spPr bwMode="auto">
              <a:xfrm>
                <a:off x="2111" y="2253"/>
                <a:ext cx="34" cy="9"/>
              </a:xfrm>
              <a:custGeom>
                <a:avLst/>
                <a:gdLst>
                  <a:gd name="T0" fmla="*/ 1 w 67"/>
                  <a:gd name="T1" fmla="*/ 2 h 18"/>
                  <a:gd name="T2" fmla="*/ 0 w 67"/>
                  <a:gd name="T3" fmla="*/ 0 h 18"/>
                  <a:gd name="T4" fmla="*/ 5 w 67"/>
                  <a:gd name="T5" fmla="*/ 0 h 18"/>
                  <a:gd name="T6" fmla="*/ 5 w 67"/>
                  <a:gd name="T7" fmla="*/ 2 h 18"/>
                  <a:gd name="T8" fmla="*/ 1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13" y="18"/>
                    </a:moveTo>
                    <a:lnTo>
                      <a:pt x="0" y="0"/>
                    </a:lnTo>
                    <a:lnTo>
                      <a:pt x="67" y="0"/>
                    </a:lnTo>
                    <a:lnTo>
                      <a:pt x="67" y="18"/>
                    </a:lnTo>
                    <a:lnTo>
                      <a:pt x="13" y="18"/>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8" name="Freeform 46871"/>
              <p:cNvSpPr>
                <a:spLocks/>
              </p:cNvSpPr>
              <p:nvPr/>
            </p:nvSpPr>
            <p:spPr bwMode="auto">
              <a:xfrm>
                <a:off x="2105" y="2245"/>
                <a:ext cx="40" cy="8"/>
              </a:xfrm>
              <a:custGeom>
                <a:avLst/>
                <a:gdLst>
                  <a:gd name="T0" fmla="*/ 0 w 81"/>
                  <a:gd name="T1" fmla="*/ 1 h 17"/>
                  <a:gd name="T2" fmla="*/ 0 w 81"/>
                  <a:gd name="T3" fmla="*/ 0 h 17"/>
                  <a:gd name="T4" fmla="*/ 5 w 81"/>
                  <a:gd name="T5" fmla="*/ 0 h 17"/>
                  <a:gd name="T6" fmla="*/ 5 w 81"/>
                  <a:gd name="T7" fmla="*/ 1 h 17"/>
                  <a:gd name="T8" fmla="*/ 0 w 8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9" name="Freeform 46872"/>
              <p:cNvSpPr>
                <a:spLocks/>
              </p:cNvSpPr>
              <p:nvPr/>
            </p:nvSpPr>
            <p:spPr bwMode="auto">
              <a:xfrm>
                <a:off x="2098" y="2236"/>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14" y="17"/>
                    </a:moveTo>
                    <a:lnTo>
                      <a:pt x="0" y="0"/>
                    </a:lnTo>
                    <a:lnTo>
                      <a:pt x="95" y="0"/>
                    </a:lnTo>
                    <a:lnTo>
                      <a:pt x="95" y="17"/>
                    </a:lnTo>
                    <a:lnTo>
                      <a:pt x="14" y="17"/>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0" name="Freeform 46873"/>
              <p:cNvSpPr>
                <a:spLocks/>
              </p:cNvSpPr>
              <p:nvPr/>
            </p:nvSpPr>
            <p:spPr bwMode="auto">
              <a:xfrm>
                <a:off x="2091" y="2227"/>
                <a:ext cx="54" cy="9"/>
              </a:xfrm>
              <a:custGeom>
                <a:avLst/>
                <a:gdLst>
                  <a:gd name="T0" fmla="*/ 1 w 108"/>
                  <a:gd name="T1" fmla="*/ 2 h 17"/>
                  <a:gd name="T2" fmla="*/ 0 w 108"/>
                  <a:gd name="T3" fmla="*/ 0 h 17"/>
                  <a:gd name="T4" fmla="*/ 7 w 108"/>
                  <a:gd name="T5" fmla="*/ 0 h 17"/>
                  <a:gd name="T6" fmla="*/ 7 w 108"/>
                  <a:gd name="T7" fmla="*/ 1 h 17"/>
                  <a:gd name="T8" fmla="*/ 7 w 108"/>
                  <a:gd name="T9" fmla="*/ 2 h 17"/>
                  <a:gd name="T10" fmla="*/ 1 w 108"/>
                  <a:gd name="T11" fmla="*/ 2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7">
                    <a:moveTo>
                      <a:pt x="13" y="17"/>
                    </a:moveTo>
                    <a:lnTo>
                      <a:pt x="0" y="0"/>
                    </a:lnTo>
                    <a:lnTo>
                      <a:pt x="105" y="0"/>
                    </a:lnTo>
                    <a:lnTo>
                      <a:pt x="108" y="2"/>
                    </a:lnTo>
                    <a:lnTo>
                      <a:pt x="108" y="17"/>
                    </a:lnTo>
                    <a:lnTo>
                      <a:pt x="13" y="17"/>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1" name="Freeform 46874"/>
              <p:cNvSpPr>
                <a:spLocks/>
              </p:cNvSpPr>
              <p:nvPr/>
            </p:nvSpPr>
            <p:spPr bwMode="auto">
              <a:xfrm>
                <a:off x="2084" y="2219"/>
                <a:ext cx="60" cy="8"/>
              </a:xfrm>
              <a:custGeom>
                <a:avLst/>
                <a:gdLst>
                  <a:gd name="T0" fmla="*/ 1 w 119"/>
                  <a:gd name="T1" fmla="*/ 1 h 18"/>
                  <a:gd name="T2" fmla="*/ 0 w 119"/>
                  <a:gd name="T3" fmla="*/ 0 h 18"/>
                  <a:gd name="T4" fmla="*/ 7 w 119"/>
                  <a:gd name="T5" fmla="*/ 0 h 18"/>
                  <a:gd name="T6" fmla="*/ 8 w 119"/>
                  <a:gd name="T7" fmla="*/ 1 h 18"/>
                  <a:gd name="T8" fmla="*/ 1 w 119"/>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8">
                    <a:moveTo>
                      <a:pt x="14" y="18"/>
                    </a:moveTo>
                    <a:lnTo>
                      <a:pt x="0" y="0"/>
                    </a:lnTo>
                    <a:lnTo>
                      <a:pt x="107" y="0"/>
                    </a:lnTo>
                    <a:lnTo>
                      <a:pt x="119" y="18"/>
                    </a:lnTo>
                    <a:lnTo>
                      <a:pt x="14" y="18"/>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2" name="Freeform 46875"/>
              <p:cNvSpPr>
                <a:spLocks/>
              </p:cNvSpPr>
              <p:nvPr/>
            </p:nvSpPr>
            <p:spPr bwMode="auto">
              <a:xfrm>
                <a:off x="2077" y="2210"/>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7" y="0"/>
                    </a:lnTo>
                    <a:lnTo>
                      <a:pt x="121" y="17"/>
                    </a:lnTo>
                    <a:lnTo>
                      <a:pt x="14" y="17"/>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3" name="Freeform 46876"/>
              <p:cNvSpPr>
                <a:spLocks/>
              </p:cNvSpPr>
              <p:nvPr/>
            </p:nvSpPr>
            <p:spPr bwMode="auto">
              <a:xfrm>
                <a:off x="2071" y="2201"/>
                <a:ext cx="60" cy="9"/>
              </a:xfrm>
              <a:custGeom>
                <a:avLst/>
                <a:gdLst>
                  <a:gd name="T0" fmla="*/ 1 w 119"/>
                  <a:gd name="T1" fmla="*/ 2 h 17"/>
                  <a:gd name="T2" fmla="*/ 0 w 119"/>
                  <a:gd name="T3" fmla="*/ 0 h 17"/>
                  <a:gd name="T4" fmla="*/ 7 w 119"/>
                  <a:gd name="T5" fmla="*/ 0 h 17"/>
                  <a:gd name="T6" fmla="*/ 8 w 119"/>
                  <a:gd name="T7" fmla="*/ 2 h 17"/>
                  <a:gd name="T8" fmla="*/ 1 w 119"/>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7">
                    <a:moveTo>
                      <a:pt x="12" y="17"/>
                    </a:moveTo>
                    <a:lnTo>
                      <a:pt x="0" y="0"/>
                    </a:lnTo>
                    <a:lnTo>
                      <a:pt x="106" y="0"/>
                    </a:lnTo>
                    <a:lnTo>
                      <a:pt x="119" y="17"/>
                    </a:lnTo>
                    <a:lnTo>
                      <a:pt x="12" y="17"/>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4" name="Freeform 46877"/>
              <p:cNvSpPr>
                <a:spLocks/>
              </p:cNvSpPr>
              <p:nvPr/>
            </p:nvSpPr>
            <p:spPr bwMode="auto">
              <a:xfrm>
                <a:off x="2064" y="2193"/>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6" y="0"/>
                    </a:lnTo>
                    <a:lnTo>
                      <a:pt x="120" y="17"/>
                    </a:lnTo>
                    <a:lnTo>
                      <a:pt x="14" y="17"/>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5" name="Freeform 46878"/>
              <p:cNvSpPr>
                <a:spLocks/>
              </p:cNvSpPr>
              <p:nvPr/>
            </p:nvSpPr>
            <p:spPr bwMode="auto">
              <a:xfrm>
                <a:off x="2063" y="2184"/>
                <a:ext cx="54" cy="9"/>
              </a:xfrm>
              <a:custGeom>
                <a:avLst/>
                <a:gdLst>
                  <a:gd name="T0" fmla="*/ 1 w 107"/>
                  <a:gd name="T1" fmla="*/ 2 h 18"/>
                  <a:gd name="T2" fmla="*/ 0 w 107"/>
                  <a:gd name="T3" fmla="*/ 1 h 18"/>
                  <a:gd name="T4" fmla="*/ 0 w 107"/>
                  <a:gd name="T5" fmla="*/ 0 h 18"/>
                  <a:gd name="T6" fmla="*/ 6 w 107"/>
                  <a:gd name="T7" fmla="*/ 0 h 18"/>
                  <a:gd name="T8" fmla="*/ 7 w 107"/>
                  <a:gd name="T9" fmla="*/ 2 h 18"/>
                  <a:gd name="T10" fmla="*/ 1 w 10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8">
                    <a:moveTo>
                      <a:pt x="1" y="18"/>
                    </a:moveTo>
                    <a:lnTo>
                      <a:pt x="0" y="16"/>
                    </a:lnTo>
                    <a:lnTo>
                      <a:pt x="0" y="0"/>
                    </a:lnTo>
                    <a:lnTo>
                      <a:pt x="94" y="0"/>
                    </a:lnTo>
                    <a:lnTo>
                      <a:pt x="107" y="18"/>
                    </a:lnTo>
                    <a:lnTo>
                      <a:pt x="1" y="18"/>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6" name="Freeform 46879"/>
              <p:cNvSpPr>
                <a:spLocks/>
              </p:cNvSpPr>
              <p:nvPr/>
            </p:nvSpPr>
            <p:spPr bwMode="auto">
              <a:xfrm>
                <a:off x="2063" y="2176"/>
                <a:ext cx="48" cy="8"/>
              </a:xfrm>
              <a:custGeom>
                <a:avLst/>
                <a:gdLst>
                  <a:gd name="T0" fmla="*/ 0 w 94"/>
                  <a:gd name="T1" fmla="*/ 1 h 17"/>
                  <a:gd name="T2" fmla="*/ 0 w 94"/>
                  <a:gd name="T3" fmla="*/ 0 h 17"/>
                  <a:gd name="T4" fmla="*/ 6 w 94"/>
                  <a:gd name="T5" fmla="*/ 0 h 17"/>
                  <a:gd name="T6" fmla="*/ 7 w 94"/>
                  <a:gd name="T7" fmla="*/ 1 h 17"/>
                  <a:gd name="T8" fmla="*/ 0 w 9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0" y="17"/>
                    </a:moveTo>
                    <a:lnTo>
                      <a:pt x="0" y="0"/>
                    </a:lnTo>
                    <a:lnTo>
                      <a:pt x="81" y="0"/>
                    </a:lnTo>
                    <a:lnTo>
                      <a:pt x="94" y="17"/>
                    </a:lnTo>
                    <a:lnTo>
                      <a:pt x="0" y="17"/>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7" name="Freeform 46880"/>
              <p:cNvSpPr>
                <a:spLocks/>
              </p:cNvSpPr>
              <p:nvPr/>
            </p:nvSpPr>
            <p:spPr bwMode="auto">
              <a:xfrm>
                <a:off x="2063" y="2167"/>
                <a:ext cx="41" cy="9"/>
              </a:xfrm>
              <a:custGeom>
                <a:avLst/>
                <a:gdLst>
                  <a:gd name="T0" fmla="*/ 0 w 81"/>
                  <a:gd name="T1" fmla="*/ 2 h 17"/>
                  <a:gd name="T2" fmla="*/ 0 w 81"/>
                  <a:gd name="T3" fmla="*/ 0 h 17"/>
                  <a:gd name="T4" fmla="*/ 5 w 81"/>
                  <a:gd name="T5" fmla="*/ 0 h 17"/>
                  <a:gd name="T6" fmla="*/ 6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8" name="Freeform 46881"/>
              <p:cNvSpPr>
                <a:spLocks/>
              </p:cNvSpPr>
              <p:nvPr/>
            </p:nvSpPr>
            <p:spPr bwMode="auto">
              <a:xfrm>
                <a:off x="2063" y="2158"/>
                <a:ext cx="34" cy="9"/>
              </a:xfrm>
              <a:custGeom>
                <a:avLst/>
                <a:gdLst>
                  <a:gd name="T0" fmla="*/ 0 w 67"/>
                  <a:gd name="T1" fmla="*/ 2 h 18"/>
                  <a:gd name="T2" fmla="*/ 0 w 67"/>
                  <a:gd name="T3" fmla="*/ 0 h 18"/>
                  <a:gd name="T4" fmla="*/ 4 w 67"/>
                  <a:gd name="T5" fmla="*/ 0 h 18"/>
                  <a:gd name="T6" fmla="*/ 5 w 67"/>
                  <a:gd name="T7" fmla="*/ 2 h 18"/>
                  <a:gd name="T8" fmla="*/ 0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3" y="0"/>
                    </a:lnTo>
                    <a:lnTo>
                      <a:pt x="67" y="18"/>
                    </a:lnTo>
                    <a:lnTo>
                      <a:pt x="0" y="18"/>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9" name="Freeform 46882"/>
              <p:cNvSpPr>
                <a:spLocks/>
              </p:cNvSpPr>
              <p:nvPr/>
            </p:nvSpPr>
            <p:spPr bwMode="auto">
              <a:xfrm>
                <a:off x="2063" y="2150"/>
                <a:ext cx="27" cy="8"/>
              </a:xfrm>
              <a:custGeom>
                <a:avLst/>
                <a:gdLst>
                  <a:gd name="T0" fmla="*/ 0 w 53"/>
                  <a:gd name="T1" fmla="*/ 1 h 17"/>
                  <a:gd name="T2" fmla="*/ 0 w 53"/>
                  <a:gd name="T3" fmla="*/ 0 h 17"/>
                  <a:gd name="T4" fmla="*/ 3 w 53"/>
                  <a:gd name="T5" fmla="*/ 0 h 17"/>
                  <a:gd name="T6" fmla="*/ 4 w 53"/>
                  <a:gd name="T7" fmla="*/ 1 h 17"/>
                  <a:gd name="T8" fmla="*/ 0 w 53"/>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0" y="0"/>
                    </a:lnTo>
                    <a:lnTo>
                      <a:pt x="40" y="0"/>
                    </a:lnTo>
                    <a:lnTo>
                      <a:pt x="53" y="17"/>
                    </a:lnTo>
                    <a:lnTo>
                      <a:pt x="0" y="17"/>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0" name="Freeform 46883"/>
              <p:cNvSpPr>
                <a:spLocks/>
              </p:cNvSpPr>
              <p:nvPr/>
            </p:nvSpPr>
            <p:spPr bwMode="auto">
              <a:xfrm>
                <a:off x="2063" y="2141"/>
                <a:ext cx="20" cy="9"/>
              </a:xfrm>
              <a:custGeom>
                <a:avLst/>
                <a:gdLst>
                  <a:gd name="T0" fmla="*/ 0 w 40"/>
                  <a:gd name="T1" fmla="*/ 2 h 17"/>
                  <a:gd name="T2" fmla="*/ 0 w 40"/>
                  <a:gd name="T3" fmla="*/ 0 h 17"/>
                  <a:gd name="T4" fmla="*/ 2 w 40"/>
                  <a:gd name="T5" fmla="*/ 0 h 17"/>
                  <a:gd name="T6" fmla="*/ 3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1" name="Freeform 46884"/>
              <p:cNvSpPr>
                <a:spLocks/>
              </p:cNvSpPr>
              <p:nvPr/>
            </p:nvSpPr>
            <p:spPr bwMode="auto">
              <a:xfrm>
                <a:off x="2063" y="2132"/>
                <a:ext cx="14" cy="9"/>
              </a:xfrm>
              <a:custGeom>
                <a:avLst/>
                <a:gdLst>
                  <a:gd name="T0" fmla="*/ 0 w 27"/>
                  <a:gd name="T1" fmla="*/ 2 h 17"/>
                  <a:gd name="T2" fmla="*/ 0 w 27"/>
                  <a:gd name="T3" fmla="*/ 0 h 17"/>
                  <a:gd name="T4" fmla="*/ 1 w 27"/>
                  <a:gd name="T5" fmla="*/ 0 h 17"/>
                  <a:gd name="T6" fmla="*/ 2 w 27"/>
                  <a:gd name="T7" fmla="*/ 2 h 17"/>
                  <a:gd name="T8" fmla="*/ 0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0" y="17"/>
                    </a:moveTo>
                    <a:lnTo>
                      <a:pt x="0" y="0"/>
                    </a:lnTo>
                    <a:lnTo>
                      <a:pt x="13" y="0"/>
                    </a:lnTo>
                    <a:lnTo>
                      <a:pt x="27" y="17"/>
                    </a:lnTo>
                    <a:lnTo>
                      <a:pt x="0" y="17"/>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2" name="Freeform 46885"/>
              <p:cNvSpPr>
                <a:spLocks/>
              </p:cNvSpPr>
              <p:nvPr/>
            </p:nvSpPr>
            <p:spPr bwMode="auto">
              <a:xfrm>
                <a:off x="2063" y="2124"/>
                <a:ext cx="7" cy="8"/>
              </a:xfrm>
              <a:custGeom>
                <a:avLst/>
                <a:gdLst>
                  <a:gd name="T0" fmla="*/ 0 w 13"/>
                  <a:gd name="T1" fmla="*/ 1 h 18"/>
                  <a:gd name="T2" fmla="*/ 0 w 13"/>
                  <a:gd name="T3" fmla="*/ 0 h 18"/>
                  <a:gd name="T4" fmla="*/ 1 w 13"/>
                  <a:gd name="T5" fmla="*/ 1 h 18"/>
                  <a:gd name="T6" fmla="*/ 0 w 13"/>
                  <a:gd name="T7" fmla="*/ 1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8">
                    <a:moveTo>
                      <a:pt x="0" y="18"/>
                    </a:moveTo>
                    <a:lnTo>
                      <a:pt x="0" y="0"/>
                    </a:lnTo>
                    <a:lnTo>
                      <a:pt x="13" y="18"/>
                    </a:lnTo>
                    <a:lnTo>
                      <a:pt x="0" y="18"/>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3" name="Freeform 46886"/>
              <p:cNvSpPr>
                <a:spLocks/>
              </p:cNvSpPr>
              <p:nvPr/>
            </p:nvSpPr>
            <p:spPr bwMode="auto">
              <a:xfrm>
                <a:off x="2063" y="2124"/>
                <a:ext cx="82" cy="172"/>
              </a:xfrm>
              <a:custGeom>
                <a:avLst/>
                <a:gdLst>
                  <a:gd name="T0" fmla="*/ 11 w 163"/>
                  <a:gd name="T1" fmla="*/ 21 h 346"/>
                  <a:gd name="T2" fmla="*/ 11 w 163"/>
                  <a:gd name="T3" fmla="*/ 13 h 346"/>
                  <a:gd name="T4" fmla="*/ 0 w 163"/>
                  <a:gd name="T5" fmla="*/ 0 h 346"/>
                  <a:gd name="T6" fmla="*/ 0 w 163"/>
                  <a:gd name="T7" fmla="*/ 8 h 346"/>
                  <a:gd name="T8" fmla="*/ 11 w 163"/>
                  <a:gd name="T9" fmla="*/ 21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6">
                    <a:moveTo>
                      <a:pt x="163" y="346"/>
                    </a:moveTo>
                    <a:lnTo>
                      <a:pt x="163" y="210"/>
                    </a:lnTo>
                    <a:lnTo>
                      <a:pt x="0" y="0"/>
                    </a:lnTo>
                    <a:lnTo>
                      <a:pt x="0" y="137"/>
                    </a:lnTo>
                    <a:lnTo>
                      <a:pt x="163" y="346"/>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54" name="Rectangle 46887"/>
              <p:cNvSpPr>
                <a:spLocks noChangeArrowheads="1"/>
              </p:cNvSpPr>
              <p:nvPr/>
            </p:nvSpPr>
            <p:spPr bwMode="auto">
              <a:xfrm>
                <a:off x="2146" y="2230"/>
                <a:ext cx="186" cy="6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55" name="Rectangle 46888"/>
              <p:cNvSpPr>
                <a:spLocks noChangeArrowheads="1"/>
              </p:cNvSpPr>
              <p:nvPr/>
            </p:nvSpPr>
            <p:spPr bwMode="auto">
              <a:xfrm>
                <a:off x="2146" y="2230"/>
                <a:ext cx="186" cy="6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6" name="Freeform 46889"/>
              <p:cNvSpPr>
                <a:spLocks/>
              </p:cNvSpPr>
              <p:nvPr/>
            </p:nvSpPr>
            <p:spPr bwMode="auto">
              <a:xfrm>
                <a:off x="1974" y="2223"/>
                <a:ext cx="188" cy="5"/>
              </a:xfrm>
              <a:custGeom>
                <a:avLst/>
                <a:gdLst>
                  <a:gd name="T0" fmla="*/ 0 w 376"/>
                  <a:gd name="T1" fmla="*/ 0 h 10"/>
                  <a:gd name="T2" fmla="*/ 1 w 376"/>
                  <a:gd name="T3" fmla="*/ 1 h 10"/>
                  <a:gd name="T4" fmla="*/ 24 w 376"/>
                  <a:gd name="T5" fmla="*/ 1 h 10"/>
                  <a:gd name="T6" fmla="*/ 23 w 376"/>
                  <a:gd name="T7" fmla="*/ 0 h 10"/>
                  <a:gd name="T8" fmla="*/ 0 w 376"/>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0" y="0"/>
                    </a:moveTo>
                    <a:lnTo>
                      <a:pt x="7" y="10"/>
                    </a:lnTo>
                    <a:lnTo>
                      <a:pt x="376" y="10"/>
                    </a:lnTo>
                    <a:lnTo>
                      <a:pt x="368"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7" name="Freeform 46890"/>
              <p:cNvSpPr>
                <a:spLocks/>
              </p:cNvSpPr>
              <p:nvPr/>
            </p:nvSpPr>
            <p:spPr bwMode="auto">
              <a:xfrm>
                <a:off x="1971" y="2218"/>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8" name="Freeform 46891"/>
              <p:cNvSpPr>
                <a:spLocks/>
              </p:cNvSpPr>
              <p:nvPr/>
            </p:nvSpPr>
            <p:spPr bwMode="auto">
              <a:xfrm>
                <a:off x="1966" y="221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9" name="Freeform 46892"/>
              <p:cNvSpPr>
                <a:spLocks/>
              </p:cNvSpPr>
              <p:nvPr/>
            </p:nvSpPr>
            <p:spPr bwMode="auto">
              <a:xfrm>
                <a:off x="1963" y="2208"/>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7" y="0"/>
                    </a:lnTo>
                    <a:lnTo>
                      <a:pt x="375" y="10"/>
                    </a:lnTo>
                    <a:lnTo>
                      <a:pt x="8" y="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0" name="Freeform 46893"/>
              <p:cNvSpPr>
                <a:spLocks/>
              </p:cNvSpPr>
              <p:nvPr/>
            </p:nvSpPr>
            <p:spPr bwMode="auto">
              <a:xfrm>
                <a:off x="1958" y="220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1" name="Freeform 46894"/>
              <p:cNvSpPr>
                <a:spLocks/>
              </p:cNvSpPr>
              <p:nvPr/>
            </p:nvSpPr>
            <p:spPr bwMode="auto">
              <a:xfrm>
                <a:off x="1954" y="2197"/>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2" name="Freeform 46895"/>
              <p:cNvSpPr>
                <a:spLocks/>
              </p:cNvSpPr>
              <p:nvPr/>
            </p:nvSpPr>
            <p:spPr bwMode="auto">
              <a:xfrm>
                <a:off x="1950" y="2192"/>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8" y="0"/>
                    </a:lnTo>
                    <a:lnTo>
                      <a:pt x="376" y="11"/>
                    </a:lnTo>
                    <a:lnTo>
                      <a:pt x="8" y="11"/>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3" name="Freeform 46896"/>
              <p:cNvSpPr>
                <a:spLocks/>
              </p:cNvSpPr>
              <p:nvPr/>
            </p:nvSpPr>
            <p:spPr bwMode="auto">
              <a:xfrm>
                <a:off x="1946" y="2187"/>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4" name="Freeform 46897"/>
              <p:cNvSpPr>
                <a:spLocks/>
              </p:cNvSpPr>
              <p:nvPr/>
            </p:nvSpPr>
            <p:spPr bwMode="auto">
              <a:xfrm>
                <a:off x="1941" y="2181"/>
                <a:ext cx="189" cy="6"/>
              </a:xfrm>
              <a:custGeom>
                <a:avLst/>
                <a:gdLst>
                  <a:gd name="T0" fmla="*/ 1 w 377"/>
                  <a:gd name="T1" fmla="*/ 1 h 11"/>
                  <a:gd name="T2" fmla="*/ 0 w 377"/>
                  <a:gd name="T3" fmla="*/ 0 h 11"/>
                  <a:gd name="T4" fmla="*/ 23 w 377"/>
                  <a:gd name="T5" fmla="*/ 0 h 11"/>
                  <a:gd name="T6" fmla="*/ 24 w 377"/>
                  <a:gd name="T7" fmla="*/ 1 h 11"/>
                  <a:gd name="T8" fmla="*/ 1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8" y="11"/>
                    </a:moveTo>
                    <a:lnTo>
                      <a:pt x="0" y="0"/>
                    </a:lnTo>
                    <a:lnTo>
                      <a:pt x="368" y="0"/>
                    </a:lnTo>
                    <a:lnTo>
                      <a:pt x="377" y="11"/>
                    </a:lnTo>
                    <a:lnTo>
                      <a:pt x="8" y="11"/>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5" name="Freeform 46898"/>
              <p:cNvSpPr>
                <a:spLocks/>
              </p:cNvSpPr>
              <p:nvPr/>
            </p:nvSpPr>
            <p:spPr bwMode="auto">
              <a:xfrm>
                <a:off x="1938" y="217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6" y="0"/>
                    </a:lnTo>
                    <a:lnTo>
                      <a:pt x="376" y="11"/>
                    </a:lnTo>
                    <a:lnTo>
                      <a:pt x="8" y="11"/>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6" name="Freeform 46899"/>
              <p:cNvSpPr>
                <a:spLocks/>
              </p:cNvSpPr>
              <p:nvPr/>
            </p:nvSpPr>
            <p:spPr bwMode="auto">
              <a:xfrm>
                <a:off x="1933"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7" name="Freeform 46900"/>
              <p:cNvSpPr>
                <a:spLocks/>
              </p:cNvSpPr>
              <p:nvPr/>
            </p:nvSpPr>
            <p:spPr bwMode="auto">
              <a:xfrm>
                <a:off x="1929" y="2165"/>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8" name="Freeform 46901"/>
              <p:cNvSpPr>
                <a:spLocks/>
              </p:cNvSpPr>
              <p:nvPr/>
            </p:nvSpPr>
            <p:spPr bwMode="auto">
              <a:xfrm>
                <a:off x="1925" y="216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9" name="Freeform 46902"/>
              <p:cNvSpPr>
                <a:spLocks/>
              </p:cNvSpPr>
              <p:nvPr/>
            </p:nvSpPr>
            <p:spPr bwMode="auto">
              <a:xfrm>
                <a:off x="1921" y="215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0" name="Freeform 46903"/>
              <p:cNvSpPr>
                <a:spLocks/>
              </p:cNvSpPr>
              <p:nvPr/>
            </p:nvSpPr>
            <p:spPr bwMode="auto">
              <a:xfrm>
                <a:off x="1917" y="215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1" name="Freeform 46904"/>
              <p:cNvSpPr>
                <a:spLocks/>
              </p:cNvSpPr>
              <p:nvPr/>
            </p:nvSpPr>
            <p:spPr bwMode="auto">
              <a:xfrm>
                <a:off x="1913" y="2144"/>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2" name="Freeform 46905"/>
              <p:cNvSpPr>
                <a:spLocks/>
              </p:cNvSpPr>
              <p:nvPr/>
            </p:nvSpPr>
            <p:spPr bwMode="auto">
              <a:xfrm>
                <a:off x="1909" y="2139"/>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3" name="Freeform 46906"/>
              <p:cNvSpPr>
                <a:spLocks/>
              </p:cNvSpPr>
              <p:nvPr/>
            </p:nvSpPr>
            <p:spPr bwMode="auto">
              <a:xfrm>
                <a:off x="1905" y="2134"/>
                <a:ext cx="187" cy="5"/>
              </a:xfrm>
              <a:custGeom>
                <a:avLst/>
                <a:gdLst>
                  <a:gd name="T0" fmla="*/ 0 w 375"/>
                  <a:gd name="T1" fmla="*/ 0 h 11"/>
                  <a:gd name="T2" fmla="*/ 0 w 375"/>
                  <a:gd name="T3" fmla="*/ 0 h 11"/>
                  <a:gd name="T4" fmla="*/ 22 w 375"/>
                  <a:gd name="T5" fmla="*/ 0 h 11"/>
                  <a:gd name="T6" fmla="*/ 23 w 375"/>
                  <a:gd name="T7" fmla="*/ 0 h 11"/>
                  <a:gd name="T8" fmla="*/ 0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4" name="Freeform 46907"/>
              <p:cNvSpPr>
                <a:spLocks/>
              </p:cNvSpPr>
              <p:nvPr/>
            </p:nvSpPr>
            <p:spPr bwMode="auto">
              <a:xfrm>
                <a:off x="1900" y="2128"/>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7" y="0"/>
                    </a:lnTo>
                    <a:lnTo>
                      <a:pt x="375" y="11"/>
                    </a:lnTo>
                    <a:lnTo>
                      <a:pt x="9" y="11"/>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5" name="Freeform 46908"/>
              <p:cNvSpPr>
                <a:spLocks/>
              </p:cNvSpPr>
              <p:nvPr/>
            </p:nvSpPr>
            <p:spPr bwMode="auto">
              <a:xfrm>
                <a:off x="1897" y="2123"/>
                <a:ext cx="186" cy="5"/>
              </a:xfrm>
              <a:custGeom>
                <a:avLst/>
                <a:gdLst>
                  <a:gd name="T0" fmla="*/ 0 w 374"/>
                  <a:gd name="T1" fmla="*/ 1 h 10"/>
                  <a:gd name="T2" fmla="*/ 0 w 374"/>
                  <a:gd name="T3" fmla="*/ 0 h 10"/>
                  <a:gd name="T4" fmla="*/ 22 w 374"/>
                  <a:gd name="T5" fmla="*/ 0 h 10"/>
                  <a:gd name="T6" fmla="*/ 23 w 374"/>
                  <a:gd name="T7" fmla="*/ 1 h 10"/>
                  <a:gd name="T8" fmla="*/ 0 w 374"/>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10">
                    <a:moveTo>
                      <a:pt x="7" y="10"/>
                    </a:moveTo>
                    <a:lnTo>
                      <a:pt x="0" y="0"/>
                    </a:lnTo>
                    <a:lnTo>
                      <a:pt x="366" y="0"/>
                    </a:lnTo>
                    <a:lnTo>
                      <a:pt x="374" y="10"/>
                    </a:lnTo>
                    <a:lnTo>
                      <a:pt x="7" y="1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6" name="Freeform 46909"/>
              <p:cNvSpPr>
                <a:spLocks/>
              </p:cNvSpPr>
              <p:nvPr/>
            </p:nvSpPr>
            <p:spPr bwMode="auto">
              <a:xfrm>
                <a:off x="1897" y="2123"/>
                <a:ext cx="265" cy="105"/>
              </a:xfrm>
              <a:custGeom>
                <a:avLst/>
                <a:gdLst>
                  <a:gd name="T0" fmla="*/ 10 w 532"/>
                  <a:gd name="T1" fmla="*/ 14 h 210"/>
                  <a:gd name="T2" fmla="*/ 33 w 532"/>
                  <a:gd name="T3" fmla="*/ 14 h 210"/>
                  <a:gd name="T4" fmla="*/ 22 w 532"/>
                  <a:gd name="T5" fmla="*/ 0 h 210"/>
                  <a:gd name="T6" fmla="*/ 0 w 532"/>
                  <a:gd name="T7" fmla="*/ 0 h 210"/>
                  <a:gd name="T8" fmla="*/ 10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77" name="Freeform 46910"/>
              <p:cNvSpPr>
                <a:spLocks/>
              </p:cNvSpPr>
              <p:nvPr/>
            </p:nvSpPr>
            <p:spPr bwMode="auto">
              <a:xfrm>
                <a:off x="1971" y="2287"/>
                <a:ext cx="7" cy="9"/>
              </a:xfrm>
              <a:custGeom>
                <a:avLst/>
                <a:gdLst>
                  <a:gd name="T0" fmla="*/ 0 w 14"/>
                  <a:gd name="T1" fmla="*/ 0 h 17"/>
                  <a:gd name="T2" fmla="*/ 1 w 14"/>
                  <a:gd name="T3" fmla="*/ 2 h 17"/>
                  <a:gd name="T4" fmla="*/ 1 w 14"/>
                  <a:gd name="T5" fmla="*/ 0 h 17"/>
                  <a:gd name="T6" fmla="*/ 0 w 14"/>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0"/>
                    </a:moveTo>
                    <a:lnTo>
                      <a:pt x="14" y="17"/>
                    </a:lnTo>
                    <a:lnTo>
                      <a:pt x="1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8" name="Freeform 46911"/>
              <p:cNvSpPr>
                <a:spLocks/>
              </p:cNvSpPr>
              <p:nvPr/>
            </p:nvSpPr>
            <p:spPr bwMode="auto">
              <a:xfrm>
                <a:off x="1964" y="2278"/>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9" name="Freeform 46912"/>
              <p:cNvSpPr>
                <a:spLocks/>
              </p:cNvSpPr>
              <p:nvPr/>
            </p:nvSpPr>
            <p:spPr bwMode="auto">
              <a:xfrm>
                <a:off x="1958" y="2270"/>
                <a:ext cx="20" cy="8"/>
              </a:xfrm>
              <a:custGeom>
                <a:avLst/>
                <a:gdLst>
                  <a:gd name="T0" fmla="*/ 0 w 41"/>
                  <a:gd name="T1" fmla="*/ 1 h 17"/>
                  <a:gd name="T2" fmla="*/ 0 w 41"/>
                  <a:gd name="T3" fmla="*/ 0 h 17"/>
                  <a:gd name="T4" fmla="*/ 2 w 41"/>
                  <a:gd name="T5" fmla="*/ 0 h 17"/>
                  <a:gd name="T6" fmla="*/ 2 w 41"/>
                  <a:gd name="T7" fmla="*/ 1 h 17"/>
                  <a:gd name="T8" fmla="*/ 0 w 4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0" name="Freeform 46913"/>
              <p:cNvSpPr>
                <a:spLocks/>
              </p:cNvSpPr>
              <p:nvPr/>
            </p:nvSpPr>
            <p:spPr bwMode="auto">
              <a:xfrm>
                <a:off x="1951" y="2261"/>
                <a:ext cx="27" cy="9"/>
              </a:xfrm>
              <a:custGeom>
                <a:avLst/>
                <a:gdLst>
                  <a:gd name="T0" fmla="*/ 1 w 53"/>
                  <a:gd name="T1" fmla="*/ 2 h 18"/>
                  <a:gd name="T2" fmla="*/ 0 w 53"/>
                  <a:gd name="T3" fmla="*/ 0 h 18"/>
                  <a:gd name="T4" fmla="*/ 4 w 53"/>
                  <a:gd name="T5" fmla="*/ 0 h 18"/>
                  <a:gd name="T6" fmla="*/ 4 w 53"/>
                  <a:gd name="T7" fmla="*/ 2 h 18"/>
                  <a:gd name="T8" fmla="*/ 1 w 53"/>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8">
                    <a:moveTo>
                      <a:pt x="12" y="18"/>
                    </a:moveTo>
                    <a:lnTo>
                      <a:pt x="0" y="0"/>
                    </a:lnTo>
                    <a:lnTo>
                      <a:pt x="53" y="0"/>
                    </a:lnTo>
                    <a:lnTo>
                      <a:pt x="53" y="18"/>
                    </a:lnTo>
                    <a:lnTo>
                      <a:pt x="12" y="18"/>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1" name="Freeform 46914"/>
              <p:cNvSpPr>
                <a:spLocks/>
              </p:cNvSpPr>
              <p:nvPr/>
            </p:nvSpPr>
            <p:spPr bwMode="auto">
              <a:xfrm>
                <a:off x="1944" y="2253"/>
                <a:ext cx="34" cy="8"/>
              </a:xfrm>
              <a:custGeom>
                <a:avLst/>
                <a:gdLst>
                  <a:gd name="T0" fmla="*/ 1 w 67"/>
                  <a:gd name="T1" fmla="*/ 1 h 17"/>
                  <a:gd name="T2" fmla="*/ 0 w 67"/>
                  <a:gd name="T3" fmla="*/ 0 h 17"/>
                  <a:gd name="T4" fmla="*/ 5 w 67"/>
                  <a:gd name="T5" fmla="*/ 0 h 17"/>
                  <a:gd name="T6" fmla="*/ 5 w 67"/>
                  <a:gd name="T7" fmla="*/ 1 h 17"/>
                  <a:gd name="T8" fmla="*/ 1 w 67"/>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7">
                    <a:moveTo>
                      <a:pt x="14" y="17"/>
                    </a:moveTo>
                    <a:lnTo>
                      <a:pt x="0" y="0"/>
                    </a:lnTo>
                    <a:lnTo>
                      <a:pt x="67" y="0"/>
                    </a:lnTo>
                    <a:lnTo>
                      <a:pt x="67" y="17"/>
                    </a:lnTo>
                    <a:lnTo>
                      <a:pt x="14" y="17"/>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2" name="Freeform 46915"/>
              <p:cNvSpPr>
                <a:spLocks/>
              </p:cNvSpPr>
              <p:nvPr/>
            </p:nvSpPr>
            <p:spPr bwMode="auto">
              <a:xfrm>
                <a:off x="1938" y="2244"/>
                <a:ext cx="40" cy="9"/>
              </a:xfrm>
              <a:custGeom>
                <a:avLst/>
                <a:gdLst>
                  <a:gd name="T0" fmla="*/ 0 w 81"/>
                  <a:gd name="T1" fmla="*/ 2 h 17"/>
                  <a:gd name="T2" fmla="*/ 0 w 81"/>
                  <a:gd name="T3" fmla="*/ 0 h 17"/>
                  <a:gd name="T4" fmla="*/ 5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3" name="Freeform 46916"/>
              <p:cNvSpPr>
                <a:spLocks/>
              </p:cNvSpPr>
              <p:nvPr/>
            </p:nvSpPr>
            <p:spPr bwMode="auto">
              <a:xfrm>
                <a:off x="1931" y="2235"/>
                <a:ext cx="47" cy="9"/>
              </a:xfrm>
              <a:custGeom>
                <a:avLst/>
                <a:gdLst>
                  <a:gd name="T0" fmla="*/ 1 w 94"/>
                  <a:gd name="T1" fmla="*/ 2 h 17"/>
                  <a:gd name="T2" fmla="*/ 0 w 94"/>
                  <a:gd name="T3" fmla="*/ 0 h 17"/>
                  <a:gd name="T4" fmla="*/ 6 w 94"/>
                  <a:gd name="T5" fmla="*/ 0 h 17"/>
                  <a:gd name="T6" fmla="*/ 6 w 94"/>
                  <a:gd name="T7" fmla="*/ 2 h 17"/>
                  <a:gd name="T8" fmla="*/ 1 w 9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13" y="17"/>
                    </a:moveTo>
                    <a:lnTo>
                      <a:pt x="0" y="0"/>
                    </a:lnTo>
                    <a:lnTo>
                      <a:pt x="94" y="0"/>
                    </a:lnTo>
                    <a:lnTo>
                      <a:pt x="94" y="17"/>
                    </a:lnTo>
                    <a:lnTo>
                      <a:pt x="13" y="17"/>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4" name="Freeform 46917"/>
              <p:cNvSpPr>
                <a:spLocks/>
              </p:cNvSpPr>
              <p:nvPr/>
            </p:nvSpPr>
            <p:spPr bwMode="auto">
              <a:xfrm>
                <a:off x="1924" y="2227"/>
                <a:ext cx="54" cy="8"/>
              </a:xfrm>
              <a:custGeom>
                <a:avLst/>
                <a:gdLst>
                  <a:gd name="T0" fmla="*/ 1 w 108"/>
                  <a:gd name="T1" fmla="*/ 1 h 18"/>
                  <a:gd name="T2" fmla="*/ 0 w 108"/>
                  <a:gd name="T3" fmla="*/ 0 h 18"/>
                  <a:gd name="T4" fmla="*/ 7 w 108"/>
                  <a:gd name="T5" fmla="*/ 0 h 18"/>
                  <a:gd name="T6" fmla="*/ 7 w 108"/>
                  <a:gd name="T7" fmla="*/ 0 h 18"/>
                  <a:gd name="T8" fmla="*/ 7 w 108"/>
                  <a:gd name="T9" fmla="*/ 1 h 18"/>
                  <a:gd name="T10" fmla="*/ 1 w 108"/>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8">
                    <a:moveTo>
                      <a:pt x="14" y="18"/>
                    </a:moveTo>
                    <a:lnTo>
                      <a:pt x="0" y="0"/>
                    </a:lnTo>
                    <a:lnTo>
                      <a:pt x="106" y="0"/>
                    </a:lnTo>
                    <a:lnTo>
                      <a:pt x="108" y="3"/>
                    </a:lnTo>
                    <a:lnTo>
                      <a:pt x="108" y="18"/>
                    </a:lnTo>
                    <a:lnTo>
                      <a:pt x="14" y="18"/>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5" name="Freeform 46918"/>
              <p:cNvSpPr>
                <a:spLocks/>
              </p:cNvSpPr>
              <p:nvPr/>
            </p:nvSpPr>
            <p:spPr bwMode="auto">
              <a:xfrm>
                <a:off x="1917" y="2218"/>
                <a:ext cx="60" cy="9"/>
              </a:xfrm>
              <a:custGeom>
                <a:avLst/>
                <a:gdLst>
                  <a:gd name="T0" fmla="*/ 1 w 120"/>
                  <a:gd name="T1" fmla="*/ 2 h 17"/>
                  <a:gd name="T2" fmla="*/ 0 w 120"/>
                  <a:gd name="T3" fmla="*/ 0 h 17"/>
                  <a:gd name="T4" fmla="*/ 7 w 120"/>
                  <a:gd name="T5" fmla="*/ 0 h 17"/>
                  <a:gd name="T6" fmla="*/ 8 w 120"/>
                  <a:gd name="T7" fmla="*/ 2 h 17"/>
                  <a:gd name="T8" fmla="*/ 1 w 12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7" y="0"/>
                    </a:lnTo>
                    <a:lnTo>
                      <a:pt x="120" y="17"/>
                    </a:lnTo>
                    <a:lnTo>
                      <a:pt x="14" y="17"/>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6" name="Freeform 46919"/>
              <p:cNvSpPr>
                <a:spLocks/>
              </p:cNvSpPr>
              <p:nvPr/>
            </p:nvSpPr>
            <p:spPr bwMode="auto">
              <a:xfrm>
                <a:off x="1910" y="2209"/>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8" y="0"/>
                    </a:lnTo>
                    <a:lnTo>
                      <a:pt x="121" y="17"/>
                    </a:lnTo>
                    <a:lnTo>
                      <a:pt x="14" y="17"/>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7" name="Freeform 46920"/>
              <p:cNvSpPr>
                <a:spLocks/>
              </p:cNvSpPr>
              <p:nvPr/>
            </p:nvSpPr>
            <p:spPr bwMode="auto">
              <a:xfrm>
                <a:off x="1904" y="2201"/>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2" y="17"/>
                    </a:moveTo>
                    <a:lnTo>
                      <a:pt x="0" y="0"/>
                    </a:lnTo>
                    <a:lnTo>
                      <a:pt x="106" y="0"/>
                    </a:lnTo>
                    <a:lnTo>
                      <a:pt x="120" y="17"/>
                    </a:lnTo>
                    <a:lnTo>
                      <a:pt x="12" y="17"/>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8" name="Freeform 46921"/>
              <p:cNvSpPr>
                <a:spLocks/>
              </p:cNvSpPr>
              <p:nvPr/>
            </p:nvSpPr>
            <p:spPr bwMode="auto">
              <a:xfrm>
                <a:off x="1897" y="2192"/>
                <a:ext cx="60" cy="9"/>
              </a:xfrm>
              <a:custGeom>
                <a:avLst/>
                <a:gdLst>
                  <a:gd name="T0" fmla="*/ 1 w 120"/>
                  <a:gd name="T1" fmla="*/ 2 h 18"/>
                  <a:gd name="T2" fmla="*/ 0 w 120"/>
                  <a:gd name="T3" fmla="*/ 0 h 18"/>
                  <a:gd name="T4" fmla="*/ 7 w 120"/>
                  <a:gd name="T5" fmla="*/ 0 h 18"/>
                  <a:gd name="T6" fmla="*/ 8 w 120"/>
                  <a:gd name="T7" fmla="*/ 2 h 18"/>
                  <a:gd name="T8" fmla="*/ 1 w 120"/>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8">
                    <a:moveTo>
                      <a:pt x="14" y="18"/>
                    </a:moveTo>
                    <a:lnTo>
                      <a:pt x="0" y="0"/>
                    </a:lnTo>
                    <a:lnTo>
                      <a:pt x="106" y="0"/>
                    </a:lnTo>
                    <a:lnTo>
                      <a:pt x="120" y="18"/>
                    </a:lnTo>
                    <a:lnTo>
                      <a:pt x="14" y="18"/>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9" name="Freeform 46922"/>
              <p:cNvSpPr>
                <a:spLocks/>
              </p:cNvSpPr>
              <p:nvPr/>
            </p:nvSpPr>
            <p:spPr bwMode="auto">
              <a:xfrm>
                <a:off x="1897" y="2184"/>
                <a:ext cx="53" cy="8"/>
              </a:xfrm>
              <a:custGeom>
                <a:avLst/>
                <a:gdLst>
                  <a:gd name="T0" fmla="*/ 0 w 107"/>
                  <a:gd name="T1" fmla="*/ 1 h 17"/>
                  <a:gd name="T2" fmla="*/ 0 w 107"/>
                  <a:gd name="T3" fmla="*/ 1 h 17"/>
                  <a:gd name="T4" fmla="*/ 0 w 107"/>
                  <a:gd name="T5" fmla="*/ 0 h 17"/>
                  <a:gd name="T6" fmla="*/ 5 w 107"/>
                  <a:gd name="T7" fmla="*/ 0 h 17"/>
                  <a:gd name="T8" fmla="*/ 6 w 107"/>
                  <a:gd name="T9" fmla="*/ 1 h 17"/>
                  <a:gd name="T10" fmla="*/ 0 w 107"/>
                  <a:gd name="T11" fmla="*/ 1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7">
                    <a:moveTo>
                      <a:pt x="1" y="17"/>
                    </a:moveTo>
                    <a:lnTo>
                      <a:pt x="0" y="16"/>
                    </a:lnTo>
                    <a:lnTo>
                      <a:pt x="0" y="0"/>
                    </a:lnTo>
                    <a:lnTo>
                      <a:pt x="95" y="0"/>
                    </a:lnTo>
                    <a:lnTo>
                      <a:pt x="107" y="17"/>
                    </a:lnTo>
                    <a:lnTo>
                      <a:pt x="1" y="17"/>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0" name="Freeform 46923"/>
              <p:cNvSpPr>
                <a:spLocks/>
              </p:cNvSpPr>
              <p:nvPr/>
            </p:nvSpPr>
            <p:spPr bwMode="auto">
              <a:xfrm>
                <a:off x="1897" y="2175"/>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0" y="17"/>
                    </a:moveTo>
                    <a:lnTo>
                      <a:pt x="0" y="0"/>
                    </a:lnTo>
                    <a:lnTo>
                      <a:pt x="81" y="0"/>
                    </a:lnTo>
                    <a:lnTo>
                      <a:pt x="95" y="17"/>
                    </a:lnTo>
                    <a:lnTo>
                      <a:pt x="0" y="17"/>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1" name="Freeform 46924"/>
              <p:cNvSpPr>
                <a:spLocks/>
              </p:cNvSpPr>
              <p:nvPr/>
            </p:nvSpPr>
            <p:spPr bwMode="auto">
              <a:xfrm>
                <a:off x="1897" y="2166"/>
                <a:ext cx="40" cy="9"/>
              </a:xfrm>
              <a:custGeom>
                <a:avLst/>
                <a:gdLst>
                  <a:gd name="T0" fmla="*/ 0 w 81"/>
                  <a:gd name="T1" fmla="*/ 2 h 17"/>
                  <a:gd name="T2" fmla="*/ 0 w 81"/>
                  <a:gd name="T3" fmla="*/ 0 h 17"/>
                  <a:gd name="T4" fmla="*/ 4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2" name="Freeform 46925"/>
              <p:cNvSpPr>
                <a:spLocks/>
              </p:cNvSpPr>
              <p:nvPr/>
            </p:nvSpPr>
            <p:spPr bwMode="auto">
              <a:xfrm>
                <a:off x="1897" y="2158"/>
                <a:ext cx="33" cy="8"/>
              </a:xfrm>
              <a:custGeom>
                <a:avLst/>
                <a:gdLst>
                  <a:gd name="T0" fmla="*/ 0 w 67"/>
                  <a:gd name="T1" fmla="*/ 1 h 18"/>
                  <a:gd name="T2" fmla="*/ 0 w 67"/>
                  <a:gd name="T3" fmla="*/ 0 h 18"/>
                  <a:gd name="T4" fmla="*/ 3 w 67"/>
                  <a:gd name="T5" fmla="*/ 0 h 18"/>
                  <a:gd name="T6" fmla="*/ 4 w 67"/>
                  <a:gd name="T7" fmla="*/ 1 h 18"/>
                  <a:gd name="T8" fmla="*/ 0 w 6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4" y="0"/>
                    </a:lnTo>
                    <a:lnTo>
                      <a:pt x="67" y="18"/>
                    </a:lnTo>
                    <a:lnTo>
                      <a:pt x="0" y="18"/>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3" name="Freeform 46926"/>
              <p:cNvSpPr>
                <a:spLocks/>
              </p:cNvSpPr>
              <p:nvPr/>
            </p:nvSpPr>
            <p:spPr bwMode="auto">
              <a:xfrm>
                <a:off x="1897" y="2149"/>
                <a:ext cx="26" cy="9"/>
              </a:xfrm>
              <a:custGeom>
                <a:avLst/>
                <a:gdLst>
                  <a:gd name="T0" fmla="*/ 0 w 54"/>
                  <a:gd name="T1" fmla="*/ 2 h 17"/>
                  <a:gd name="T2" fmla="*/ 0 w 54"/>
                  <a:gd name="T3" fmla="*/ 0 h 17"/>
                  <a:gd name="T4" fmla="*/ 2 w 54"/>
                  <a:gd name="T5" fmla="*/ 0 h 17"/>
                  <a:gd name="T6" fmla="*/ 3 w 54"/>
                  <a:gd name="T7" fmla="*/ 2 h 17"/>
                  <a:gd name="T8" fmla="*/ 0 w 5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0" y="17"/>
                    </a:moveTo>
                    <a:lnTo>
                      <a:pt x="0" y="0"/>
                    </a:lnTo>
                    <a:lnTo>
                      <a:pt x="40" y="0"/>
                    </a:lnTo>
                    <a:lnTo>
                      <a:pt x="54" y="17"/>
                    </a:lnTo>
                    <a:lnTo>
                      <a:pt x="0" y="17"/>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4" name="Freeform 46927"/>
              <p:cNvSpPr>
                <a:spLocks/>
              </p:cNvSpPr>
              <p:nvPr/>
            </p:nvSpPr>
            <p:spPr bwMode="auto">
              <a:xfrm>
                <a:off x="1897" y="2140"/>
                <a:ext cx="19" cy="9"/>
              </a:xfrm>
              <a:custGeom>
                <a:avLst/>
                <a:gdLst>
                  <a:gd name="T0" fmla="*/ 0 w 40"/>
                  <a:gd name="T1" fmla="*/ 2 h 17"/>
                  <a:gd name="T2" fmla="*/ 0 w 40"/>
                  <a:gd name="T3" fmla="*/ 0 h 17"/>
                  <a:gd name="T4" fmla="*/ 1 w 40"/>
                  <a:gd name="T5" fmla="*/ 0 h 17"/>
                  <a:gd name="T6" fmla="*/ 2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5" name="Freeform 46928"/>
              <p:cNvSpPr>
                <a:spLocks/>
              </p:cNvSpPr>
              <p:nvPr/>
            </p:nvSpPr>
            <p:spPr bwMode="auto">
              <a:xfrm>
                <a:off x="1897" y="2132"/>
                <a:ext cx="13" cy="8"/>
              </a:xfrm>
              <a:custGeom>
                <a:avLst/>
                <a:gdLst>
                  <a:gd name="T0" fmla="*/ 0 w 27"/>
                  <a:gd name="T1" fmla="*/ 1 h 18"/>
                  <a:gd name="T2" fmla="*/ 0 w 27"/>
                  <a:gd name="T3" fmla="*/ 0 h 18"/>
                  <a:gd name="T4" fmla="*/ 0 w 27"/>
                  <a:gd name="T5" fmla="*/ 0 h 18"/>
                  <a:gd name="T6" fmla="*/ 1 w 27"/>
                  <a:gd name="T7" fmla="*/ 1 h 18"/>
                  <a:gd name="T8" fmla="*/ 0 w 2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0" y="18"/>
                    </a:moveTo>
                    <a:lnTo>
                      <a:pt x="0" y="0"/>
                    </a:lnTo>
                    <a:lnTo>
                      <a:pt x="14" y="0"/>
                    </a:lnTo>
                    <a:lnTo>
                      <a:pt x="27" y="18"/>
                    </a:lnTo>
                    <a:lnTo>
                      <a:pt x="0" y="18"/>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6" name="Freeform 46929"/>
              <p:cNvSpPr>
                <a:spLocks/>
              </p:cNvSpPr>
              <p:nvPr/>
            </p:nvSpPr>
            <p:spPr bwMode="auto">
              <a:xfrm>
                <a:off x="1897" y="2123"/>
                <a:ext cx="6" cy="9"/>
              </a:xfrm>
              <a:custGeom>
                <a:avLst/>
                <a:gdLst>
                  <a:gd name="T0" fmla="*/ 0 w 14"/>
                  <a:gd name="T1" fmla="*/ 2 h 17"/>
                  <a:gd name="T2" fmla="*/ 0 w 14"/>
                  <a:gd name="T3" fmla="*/ 0 h 17"/>
                  <a:gd name="T4" fmla="*/ 0 w 14"/>
                  <a:gd name="T5" fmla="*/ 2 h 17"/>
                  <a:gd name="T6" fmla="*/ 0 w 14"/>
                  <a:gd name="T7" fmla="*/ 2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17"/>
                    </a:moveTo>
                    <a:lnTo>
                      <a:pt x="0" y="0"/>
                    </a:lnTo>
                    <a:lnTo>
                      <a:pt x="14" y="17"/>
                    </a:lnTo>
                    <a:lnTo>
                      <a:pt x="0" y="17"/>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7" name="Freeform 46930"/>
              <p:cNvSpPr>
                <a:spLocks/>
              </p:cNvSpPr>
              <p:nvPr/>
            </p:nvSpPr>
            <p:spPr bwMode="auto">
              <a:xfrm>
                <a:off x="1897" y="2123"/>
                <a:ext cx="81" cy="173"/>
              </a:xfrm>
              <a:custGeom>
                <a:avLst/>
                <a:gdLst>
                  <a:gd name="T0" fmla="*/ 10 w 163"/>
                  <a:gd name="T1" fmla="*/ 22 h 345"/>
                  <a:gd name="T2" fmla="*/ 10 w 163"/>
                  <a:gd name="T3" fmla="*/ 14 h 345"/>
                  <a:gd name="T4" fmla="*/ 0 w 163"/>
                  <a:gd name="T5" fmla="*/ 0 h 345"/>
                  <a:gd name="T6" fmla="*/ 0 w 163"/>
                  <a:gd name="T7" fmla="*/ 9 h 345"/>
                  <a:gd name="T8" fmla="*/ 10 w 163"/>
                  <a:gd name="T9" fmla="*/ 22 h 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5">
                    <a:moveTo>
                      <a:pt x="163" y="345"/>
                    </a:moveTo>
                    <a:lnTo>
                      <a:pt x="163" y="210"/>
                    </a:lnTo>
                    <a:lnTo>
                      <a:pt x="0" y="0"/>
                    </a:lnTo>
                    <a:lnTo>
                      <a:pt x="0" y="137"/>
                    </a:lnTo>
                    <a:lnTo>
                      <a:pt x="163" y="34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98" name="Rectangle 46931"/>
              <p:cNvSpPr>
                <a:spLocks noChangeArrowheads="1"/>
              </p:cNvSpPr>
              <p:nvPr/>
            </p:nvSpPr>
            <p:spPr bwMode="auto">
              <a:xfrm>
                <a:off x="1979" y="2229"/>
                <a:ext cx="187" cy="6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9" name="Rectangle 46932"/>
              <p:cNvSpPr>
                <a:spLocks noChangeArrowheads="1"/>
              </p:cNvSpPr>
              <p:nvPr/>
            </p:nvSpPr>
            <p:spPr bwMode="auto">
              <a:xfrm>
                <a:off x="1979" y="2229"/>
                <a:ext cx="187" cy="6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0" name="Rectangle 46933"/>
              <p:cNvSpPr>
                <a:spLocks noChangeArrowheads="1"/>
              </p:cNvSpPr>
              <p:nvPr/>
            </p:nvSpPr>
            <p:spPr bwMode="auto">
              <a:xfrm>
                <a:off x="1994" y="2241"/>
                <a:ext cx="325" cy="2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01" name="Rectangle 46934"/>
              <p:cNvSpPr>
                <a:spLocks noChangeArrowheads="1"/>
              </p:cNvSpPr>
              <p:nvPr/>
            </p:nvSpPr>
            <p:spPr bwMode="auto">
              <a:xfrm>
                <a:off x="1994" y="2241"/>
                <a:ext cx="325" cy="2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2" name="Line 46935"/>
            <p:cNvSpPr>
              <a:spLocks noChangeShapeType="1"/>
            </p:cNvSpPr>
            <p:nvPr/>
          </p:nvSpPr>
          <p:spPr bwMode="auto">
            <a:xfrm>
              <a:off x="8305800" y="5562600"/>
              <a:ext cx="0" cy="3810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pic>
          <p:nvPicPr>
            <p:cNvPr id="10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9625"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4" name="Picture 4790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0938"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5" name="Picture 4790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6" name="Picture 4790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4925" y="214788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7" name="Picture 479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214788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8" name="Picture 4790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4463" y="213042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9" name="Picture 4790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538" y="216693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361632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1" name="Picture 4790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358457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 name="Picture 479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358457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3" name="Picture 479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517900"/>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6955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p:txBody>
          <a:bodyPr/>
          <a:lstStyle/>
          <a:p>
            <a:r>
              <a:rPr kumimoji="1" lang="en-US" altLang="ja-JP" dirty="0"/>
              <a:t>Network based Client/Server Model (hence the EPICS logo):</a:t>
            </a:r>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r>
              <a:rPr lang="en-US" altLang="de-DE" dirty="0"/>
              <a:t>For EPICS, client and server refer to their Channel Access role: i.e. Channel Access Client and Channel Access Server</a:t>
            </a:r>
          </a:p>
          <a:p>
            <a:r>
              <a:rPr lang="en-US" altLang="de-DE" dirty="0"/>
              <a:t>Standard control system architecture, which is often called</a:t>
            </a:r>
          </a:p>
          <a:p>
            <a:pPr lvl="1"/>
            <a:r>
              <a:rPr lang="en-US" altLang="de-DE" dirty="0"/>
              <a:t>3 tier architecture or 3 layer model</a:t>
            </a:r>
          </a:p>
          <a:p>
            <a:endParaRPr lang="ja-JP" altLang="en-US" dirty="0"/>
          </a:p>
        </p:txBody>
      </p:sp>
      <p:sp>
        <p:nvSpPr>
          <p:cNvPr id="3" name="Title 2"/>
          <p:cNvSpPr>
            <a:spLocks noGrp="1"/>
          </p:cNvSpPr>
          <p:nvPr>
            <p:ph type="title"/>
          </p:nvPr>
        </p:nvSpPr>
        <p:spPr/>
        <p:txBody>
          <a:bodyPr/>
          <a:lstStyle/>
          <a:p>
            <a:r>
              <a:rPr lang="en-US" altLang="ja-JP" dirty="0"/>
              <a:t>EPICS Control System Architecture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14</a:t>
            </a:fld>
            <a:endParaRPr lang="en-US"/>
          </a:p>
        </p:txBody>
      </p:sp>
      <p:sp>
        <p:nvSpPr>
          <p:cNvPr id="35" name="Text Box 16"/>
          <p:cNvSpPr txBox="1">
            <a:spLocks noChangeArrowheads="1"/>
          </p:cNvSpPr>
          <p:nvPr/>
        </p:nvSpPr>
        <p:spPr bwMode="auto">
          <a:xfrm>
            <a:off x="5651500" y="1528762"/>
            <a:ext cx="2736850" cy="2251075"/>
          </a:xfrm>
          <a:prstGeom prst="rect">
            <a:avLst/>
          </a:prstGeom>
          <a:solidFill>
            <a:srgbClr val="BBE0E3"/>
          </a:solidFill>
          <a:ln w="254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provides information and service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uses the service or </a:t>
            </a: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asks</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for the information</a:t>
            </a:r>
          </a:p>
        </p:txBody>
      </p:sp>
      <p:grpSp>
        <p:nvGrpSpPr>
          <p:cNvPr id="36" name="Group 17"/>
          <p:cNvGrpSpPr>
            <a:grpSpLocks/>
          </p:cNvGrpSpPr>
          <p:nvPr/>
        </p:nvGrpSpPr>
        <p:grpSpPr bwMode="auto">
          <a:xfrm>
            <a:off x="1479550" y="1528762"/>
            <a:ext cx="2541588" cy="2562225"/>
            <a:chOff x="2352" y="790"/>
            <a:chExt cx="1601" cy="1614"/>
          </a:xfrm>
        </p:grpSpPr>
        <p:sp>
          <p:nvSpPr>
            <p:cNvPr id="37" name="Text Box 6"/>
            <p:cNvSpPr txBox="1">
              <a:spLocks noChangeArrowheads="1"/>
            </p:cNvSpPr>
            <p:nvPr/>
          </p:nvSpPr>
          <p:spPr bwMode="auto">
            <a:xfrm>
              <a:off x="2352" y="790"/>
              <a:ext cx="1601" cy="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0000"/>
                  </a:solidFill>
                  <a:effectLst/>
                  <a:uLnTx/>
                  <a:uFillTx/>
                  <a:latin typeface="Arial Black" charset="0"/>
                  <a:ea typeface="ＭＳ Ｐゴシック" charset="0"/>
                  <a:cs typeface="Arial" charset="0"/>
                </a:rPr>
                <a:t>EPICS</a:t>
              </a:r>
            </a:p>
          </p:txBody>
        </p:sp>
        <p:sp>
          <p:nvSpPr>
            <p:cNvPr id="38" name="Rectangle 7"/>
            <p:cNvSpPr>
              <a:spLocks noChangeArrowheads="1"/>
            </p:cNvSpPr>
            <p:nvPr/>
          </p:nvSpPr>
          <p:spPr bwMode="auto">
            <a:xfrm>
              <a:off x="2396" y="1454"/>
              <a:ext cx="340" cy="340"/>
            </a:xfrm>
            <a:prstGeom prst="rect">
              <a:avLst/>
            </a:prstGeom>
            <a:solidFill>
              <a:srgbClr val="0000FF"/>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9"/>
            <p:cNvSpPr>
              <a:spLocks noChangeArrowheads="1"/>
            </p:cNvSpPr>
            <p:nvPr/>
          </p:nvSpPr>
          <p:spPr bwMode="auto">
            <a:xfrm>
              <a:off x="2832" y="1454"/>
              <a:ext cx="340" cy="340"/>
            </a:xfrm>
            <a:prstGeom prst="rect">
              <a:avLst/>
            </a:prstGeom>
            <a:solidFill>
              <a:srgbClr val="FF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0" name="Rectangle 10"/>
            <p:cNvSpPr>
              <a:spLocks noChangeArrowheads="1"/>
            </p:cNvSpPr>
            <p:nvPr/>
          </p:nvSpPr>
          <p:spPr bwMode="auto">
            <a:xfrm>
              <a:off x="3160" y="2064"/>
              <a:ext cx="340" cy="340"/>
            </a:xfrm>
            <a:prstGeom prst="rect">
              <a:avLst/>
            </a:prstGeom>
            <a:solidFill>
              <a:srgbClr val="00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1" name="Rectangle 11"/>
            <p:cNvSpPr>
              <a:spLocks noChangeArrowheads="1"/>
            </p:cNvSpPr>
            <p:nvPr/>
          </p:nvSpPr>
          <p:spPr bwMode="auto">
            <a:xfrm>
              <a:off x="3596" y="2064"/>
              <a:ext cx="340" cy="340"/>
            </a:xfrm>
            <a:prstGeom prst="rect">
              <a:avLst/>
            </a:prstGeom>
            <a:solidFill>
              <a:srgbClr val="FF00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2" name="Line 12"/>
            <p:cNvSpPr>
              <a:spLocks noChangeShapeType="1"/>
            </p:cNvSpPr>
            <p:nvPr/>
          </p:nvSpPr>
          <p:spPr bwMode="auto">
            <a:xfrm>
              <a:off x="2396" y="1920"/>
              <a:ext cx="1540" cy="0"/>
            </a:xfrm>
            <a:prstGeom prst="line">
              <a:avLst/>
            </a:prstGeom>
            <a:noFill/>
            <a:ln w="1270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3"/>
            <p:cNvSpPr>
              <a:spLocks noChangeShapeType="1"/>
            </p:cNvSpPr>
            <p:nvPr/>
          </p:nvSpPr>
          <p:spPr bwMode="auto">
            <a:xfrm>
              <a:off x="2565" y="1794"/>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Line 14"/>
            <p:cNvSpPr>
              <a:spLocks noChangeShapeType="1"/>
            </p:cNvSpPr>
            <p:nvPr/>
          </p:nvSpPr>
          <p:spPr bwMode="auto">
            <a:xfrm>
              <a:off x="2989" y="1794"/>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5"/>
            <p:cNvSpPr>
              <a:spLocks noChangeShapeType="1"/>
            </p:cNvSpPr>
            <p:nvPr/>
          </p:nvSpPr>
          <p:spPr bwMode="auto">
            <a:xfrm>
              <a:off x="3326" y="1953"/>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Line 16"/>
            <p:cNvSpPr>
              <a:spLocks noChangeShapeType="1"/>
            </p:cNvSpPr>
            <p:nvPr/>
          </p:nvSpPr>
          <p:spPr bwMode="auto">
            <a:xfrm>
              <a:off x="3758" y="1938"/>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7" name="Text Box 18"/>
          <p:cNvSpPr txBox="1">
            <a:spLocks noChangeArrowheads="1"/>
          </p:cNvSpPr>
          <p:nvPr/>
        </p:nvSpPr>
        <p:spPr bwMode="auto">
          <a:xfrm>
            <a:off x="539750" y="274478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48" name="Text Box 19"/>
          <p:cNvSpPr txBox="1">
            <a:spLocks noChangeArrowheads="1"/>
          </p:cNvSpPr>
          <p:nvPr/>
        </p:nvSpPr>
        <p:spPr bwMode="auto">
          <a:xfrm>
            <a:off x="568325" y="2582862"/>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49" name="Text Box 20"/>
          <p:cNvSpPr txBox="1">
            <a:spLocks noChangeArrowheads="1"/>
          </p:cNvSpPr>
          <p:nvPr/>
        </p:nvSpPr>
        <p:spPr bwMode="auto">
          <a:xfrm>
            <a:off x="2673350" y="274478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50" name="Text Box 21"/>
          <p:cNvSpPr txBox="1">
            <a:spLocks noChangeArrowheads="1"/>
          </p:cNvSpPr>
          <p:nvPr/>
        </p:nvSpPr>
        <p:spPr bwMode="auto">
          <a:xfrm>
            <a:off x="2701925" y="2582862"/>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1" name="Text Box 22"/>
          <p:cNvSpPr txBox="1">
            <a:spLocks noChangeArrowheads="1"/>
          </p:cNvSpPr>
          <p:nvPr/>
        </p:nvSpPr>
        <p:spPr bwMode="auto">
          <a:xfrm>
            <a:off x="1720850" y="3727450"/>
            <a:ext cx="1009650" cy="366712"/>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2" name="Text Box 23"/>
          <p:cNvSpPr txBox="1">
            <a:spLocks noChangeArrowheads="1"/>
          </p:cNvSpPr>
          <p:nvPr/>
        </p:nvSpPr>
        <p:spPr bwMode="auto">
          <a:xfrm>
            <a:off x="1692275" y="3575050"/>
            <a:ext cx="1009650" cy="284162"/>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3" name="Text Box 24"/>
          <p:cNvSpPr txBox="1">
            <a:spLocks noChangeArrowheads="1"/>
          </p:cNvSpPr>
          <p:nvPr/>
        </p:nvSpPr>
        <p:spPr bwMode="auto">
          <a:xfrm>
            <a:off x="4022725" y="370363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4" name="Text Box 25"/>
          <p:cNvSpPr txBox="1">
            <a:spLocks noChangeArrowheads="1"/>
          </p:cNvSpPr>
          <p:nvPr/>
        </p:nvSpPr>
        <p:spPr bwMode="auto">
          <a:xfrm>
            <a:off x="3994150" y="3551237"/>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5" name="Rectangle 2"/>
          <p:cNvSpPr>
            <a:spLocks noChangeArrowheads="1"/>
          </p:cNvSpPr>
          <p:nvPr/>
        </p:nvSpPr>
        <p:spPr bwMode="auto">
          <a:xfrm>
            <a:off x="395288" y="2452687"/>
            <a:ext cx="4968875" cy="731838"/>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Rectangle 26"/>
          <p:cNvSpPr>
            <a:spLocks noChangeArrowheads="1"/>
          </p:cNvSpPr>
          <p:nvPr/>
        </p:nvSpPr>
        <p:spPr bwMode="auto">
          <a:xfrm>
            <a:off x="395288" y="3459162"/>
            <a:ext cx="4968875" cy="731838"/>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7" name="Rectangle 27"/>
          <p:cNvSpPr>
            <a:spLocks noChangeArrowheads="1"/>
          </p:cNvSpPr>
          <p:nvPr/>
        </p:nvSpPr>
        <p:spPr bwMode="auto">
          <a:xfrm>
            <a:off x="395288" y="3184525"/>
            <a:ext cx="4968875" cy="274637"/>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83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xEl>
                                              <p:pRg st="8" end="8"/>
                                            </p:txEl>
                                          </p:spTgt>
                                        </p:tgtEl>
                                        <p:attrNameLst>
                                          <p:attrName>style.visibility</p:attrName>
                                        </p:attrNameLst>
                                      </p:cBhvr>
                                      <p:to>
                                        <p:strVal val="visible"/>
                                      </p:to>
                                    </p:set>
                                    <p:animEffect transition="in" filter="blinds(horizontal)">
                                      <p:cBhvr>
                                        <p:cTn id="37" dur="500"/>
                                        <p:tgtEl>
                                          <p:spTgt spid="2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xEl>
                                              <p:pRg st="9" end="9"/>
                                            </p:txEl>
                                          </p:spTgt>
                                        </p:tgtEl>
                                        <p:attrNameLst>
                                          <p:attrName>style.visibility</p:attrName>
                                        </p:attrNameLst>
                                      </p:cBhvr>
                                      <p:to>
                                        <p:strVal val="visible"/>
                                      </p:to>
                                    </p:set>
                                    <p:animEffect transition="in" filter="blinds(horizontal)">
                                      <p:cBhvr>
                                        <p:cTn id="42" dur="500"/>
                                        <p:tgtEl>
                                          <p:spTgt spid="22">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xEl>
                                              <p:pRg st="10" end="10"/>
                                            </p:txEl>
                                          </p:spTgt>
                                        </p:tgtEl>
                                        <p:attrNameLst>
                                          <p:attrName>style.visibility</p:attrName>
                                        </p:attrNameLst>
                                      </p:cBhvr>
                                      <p:to>
                                        <p:strVal val="visible"/>
                                      </p:to>
                                    </p:set>
                                    <p:animEffect transition="in" filter="blinds(horizontal)">
                                      <p:cBhvr>
                                        <p:cTn id="45" dur="500"/>
                                        <p:tgtEl>
                                          <p:spTgt spid="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7" grpId="0"/>
      <p:bldP spid="48" grpId="0"/>
      <p:bldP spid="49" grpId="0"/>
      <p:bldP spid="50" grpId="0"/>
      <p:bldP spid="51" grpId="0"/>
      <p:bldP spid="52" grpId="0"/>
      <p:bldP spid="53" grpId="0"/>
      <p:bldP spid="54" grpId="0"/>
      <p:bldP spid="55" grpId="0" animBg="1"/>
      <p:bldP spid="56"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idx="1"/>
          </p:nvPr>
        </p:nvSpPr>
        <p:spPr/>
        <p:txBody>
          <a:bodyPr/>
          <a:lstStyle/>
          <a:p>
            <a:endParaRPr kumimoji="1" lang="ja-JP" altLang="en-US" dirty="0"/>
          </a:p>
        </p:txBody>
      </p:sp>
      <p:sp>
        <p:nvSpPr>
          <p:cNvPr id="3" name="Title 2"/>
          <p:cNvSpPr>
            <a:spLocks noGrp="1"/>
          </p:cNvSpPr>
          <p:nvPr>
            <p:ph type="title"/>
          </p:nvPr>
        </p:nvSpPr>
        <p:spPr/>
        <p:txBody>
          <a:bodyPr/>
          <a:lstStyle/>
          <a:p>
            <a:r>
              <a:rPr lang="en-US" altLang="ja-JP"/>
              <a:t>How is it Done?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15</a:t>
            </a:fld>
            <a:endParaRPr lang="en-US"/>
          </a:p>
        </p:txBody>
      </p:sp>
      <p:sp>
        <p:nvSpPr>
          <p:cNvPr id="6" name="Line 35"/>
          <p:cNvSpPr>
            <a:spLocks noChangeShapeType="1"/>
          </p:cNvSpPr>
          <p:nvPr/>
        </p:nvSpPr>
        <p:spPr bwMode="auto">
          <a:xfrm>
            <a:off x="3629025" y="2711450"/>
            <a:ext cx="0" cy="37490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7" name="Line 37"/>
          <p:cNvSpPr>
            <a:spLocks noChangeShapeType="1"/>
          </p:cNvSpPr>
          <p:nvPr/>
        </p:nvSpPr>
        <p:spPr bwMode="auto">
          <a:xfrm>
            <a:off x="6086475" y="2219325"/>
            <a:ext cx="0" cy="88696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8" name="Picture 2" descr="LEUTLBeam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196975"/>
            <a:ext cx="296703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Line 3"/>
          <p:cNvSpPr>
            <a:spLocks noChangeShapeType="1"/>
          </p:cNvSpPr>
          <p:nvPr/>
        </p:nvSpPr>
        <p:spPr bwMode="auto">
          <a:xfrm>
            <a:off x="2328863" y="4143375"/>
            <a:ext cx="3619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0" name="Line 4"/>
          <p:cNvSpPr>
            <a:spLocks noChangeShapeType="1"/>
          </p:cNvSpPr>
          <p:nvPr/>
        </p:nvSpPr>
        <p:spPr bwMode="auto">
          <a:xfrm flipH="1">
            <a:off x="2319338" y="4895850"/>
            <a:ext cx="3714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1" name="Line 5"/>
          <p:cNvSpPr>
            <a:spLocks noChangeShapeType="1"/>
          </p:cNvSpPr>
          <p:nvPr/>
        </p:nvSpPr>
        <p:spPr bwMode="auto">
          <a:xfrm flipH="1">
            <a:off x="2319338" y="5667375"/>
            <a:ext cx="39052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12" name="Picture 8" descr="storring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500438"/>
            <a:ext cx="3381375" cy="254317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3" name="Picture 9" descr="Strip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341438"/>
            <a:ext cx="1470025" cy="114141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 name="Line 10"/>
          <p:cNvSpPr>
            <a:spLocks noChangeShapeType="1"/>
          </p:cNvSpPr>
          <p:nvPr/>
        </p:nvSpPr>
        <p:spPr bwMode="auto">
          <a:xfrm>
            <a:off x="4586288" y="4133850"/>
            <a:ext cx="4381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5" name="Line 11"/>
          <p:cNvSpPr>
            <a:spLocks noChangeShapeType="1"/>
          </p:cNvSpPr>
          <p:nvPr/>
        </p:nvSpPr>
        <p:spPr bwMode="auto">
          <a:xfrm flipH="1">
            <a:off x="4614863" y="4886325"/>
            <a:ext cx="4191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6" name="Line 12"/>
          <p:cNvSpPr>
            <a:spLocks noChangeShapeType="1"/>
          </p:cNvSpPr>
          <p:nvPr/>
        </p:nvSpPr>
        <p:spPr bwMode="auto">
          <a:xfrm flipH="1">
            <a:off x="4624388" y="5657850"/>
            <a:ext cx="4000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7" name="Text Box 13"/>
          <p:cNvSpPr txBox="1">
            <a:spLocks noChangeArrowheads="1"/>
          </p:cNvSpPr>
          <p:nvPr/>
        </p:nvSpPr>
        <p:spPr bwMode="auto">
          <a:xfrm>
            <a:off x="3695700" y="3857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Power Supply</a:t>
            </a:r>
          </a:p>
        </p:txBody>
      </p:sp>
      <p:sp>
        <p:nvSpPr>
          <p:cNvPr id="18" name="Text Box 14"/>
          <p:cNvSpPr txBox="1">
            <a:spLocks noChangeArrowheads="1"/>
          </p:cNvSpPr>
          <p:nvPr/>
        </p:nvSpPr>
        <p:spPr bwMode="auto">
          <a:xfrm>
            <a:off x="3690938" y="4518025"/>
            <a:ext cx="904875" cy="74295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Beam Position Monitor</a:t>
            </a:r>
          </a:p>
        </p:txBody>
      </p:sp>
      <p:sp>
        <p:nvSpPr>
          <p:cNvPr id="19" name="Text Box 15"/>
          <p:cNvSpPr txBox="1">
            <a:spLocks noChangeArrowheads="1"/>
          </p:cNvSpPr>
          <p:nvPr/>
        </p:nvSpPr>
        <p:spPr bwMode="auto">
          <a:xfrm>
            <a:off x="3690938" y="5381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Vacuum Gauge</a:t>
            </a:r>
          </a:p>
        </p:txBody>
      </p:sp>
      <p:sp>
        <p:nvSpPr>
          <p:cNvPr id="20" name="Text Box 16"/>
          <p:cNvSpPr txBox="1">
            <a:spLocks noChangeArrowheads="1"/>
          </p:cNvSpPr>
          <p:nvPr/>
        </p:nvSpPr>
        <p:spPr bwMode="auto">
          <a:xfrm>
            <a:off x="2700338" y="4691063"/>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1" name="Text Box 17"/>
          <p:cNvSpPr txBox="1">
            <a:spLocks noChangeArrowheads="1"/>
          </p:cNvSpPr>
          <p:nvPr/>
        </p:nvSpPr>
        <p:spPr bwMode="auto">
          <a:xfrm>
            <a:off x="2700338" y="3933825"/>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2" name="Text Box 18"/>
          <p:cNvSpPr txBox="1">
            <a:spLocks noChangeArrowheads="1"/>
          </p:cNvSpPr>
          <p:nvPr/>
        </p:nvSpPr>
        <p:spPr bwMode="auto">
          <a:xfrm>
            <a:off x="2700338" y="5448300"/>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3" name="Line 19"/>
          <p:cNvSpPr>
            <a:spLocks noChangeShapeType="1"/>
          </p:cNvSpPr>
          <p:nvPr/>
        </p:nvSpPr>
        <p:spPr bwMode="auto">
          <a:xfrm>
            <a:off x="3509963" y="4143375"/>
            <a:ext cx="1905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4" name="Line 20"/>
          <p:cNvSpPr>
            <a:spLocks noChangeShapeType="1"/>
          </p:cNvSpPr>
          <p:nvPr/>
        </p:nvSpPr>
        <p:spPr bwMode="auto">
          <a:xfrm flipH="1">
            <a:off x="3500438" y="4895850"/>
            <a:ext cx="1809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5" name="Line 21"/>
          <p:cNvSpPr>
            <a:spLocks noChangeShapeType="1"/>
          </p:cNvSpPr>
          <p:nvPr/>
        </p:nvSpPr>
        <p:spPr bwMode="auto">
          <a:xfrm flipH="1">
            <a:off x="3500438" y="5667375"/>
            <a:ext cx="1809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6" name="Rectangle 22"/>
          <p:cNvSpPr>
            <a:spLocks noChangeArrowheads="1"/>
          </p:cNvSpPr>
          <p:nvPr/>
        </p:nvSpPr>
        <p:spPr bwMode="auto">
          <a:xfrm>
            <a:off x="652463" y="3543300"/>
            <a:ext cx="1666875" cy="2352675"/>
          </a:xfrm>
          <a:prstGeom prst="rect">
            <a:avLst/>
          </a:prstGeom>
          <a:solidFill>
            <a:srgbClr val="CCFF99"/>
          </a:solidFill>
          <a:ln w="12700">
            <a:solidFill>
              <a:schemeClr val="tx1"/>
            </a:solidFill>
            <a:miter lim="800000"/>
            <a:headEnd/>
            <a:tailEnd/>
          </a:ln>
        </p:spPr>
        <p:txBody>
          <a:bodyPr anchor="ctr">
            <a:spAutoFit/>
          </a:bodyPr>
          <a:lstStyle/>
          <a:p>
            <a:endParaRPr lang="de-CH"/>
          </a:p>
        </p:txBody>
      </p:sp>
      <p:sp>
        <p:nvSpPr>
          <p:cNvPr id="27" name="Rectangle 23"/>
          <p:cNvSpPr>
            <a:spLocks noChangeArrowheads="1"/>
          </p:cNvSpPr>
          <p:nvPr/>
        </p:nvSpPr>
        <p:spPr bwMode="auto">
          <a:xfrm>
            <a:off x="652463" y="3305175"/>
            <a:ext cx="1666875" cy="238125"/>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de-CH"/>
          </a:p>
        </p:txBody>
      </p:sp>
      <p:sp>
        <p:nvSpPr>
          <p:cNvPr id="28" name="Rectangle 24"/>
          <p:cNvSpPr>
            <a:spLocks noChangeArrowheads="1"/>
          </p:cNvSpPr>
          <p:nvPr/>
        </p:nvSpPr>
        <p:spPr bwMode="auto">
          <a:xfrm>
            <a:off x="604838" y="3633788"/>
            <a:ext cx="17907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b="1"/>
              <a:t>Process Variables:</a:t>
            </a:r>
          </a:p>
        </p:txBody>
      </p:sp>
      <p:sp>
        <p:nvSpPr>
          <p:cNvPr id="29" name="Rectangle 25"/>
          <p:cNvSpPr>
            <a:spLocks noChangeArrowheads="1"/>
          </p:cNvSpPr>
          <p:nvPr/>
        </p:nvSpPr>
        <p:spPr bwMode="auto">
          <a:xfrm>
            <a:off x="652463" y="3302000"/>
            <a:ext cx="1676400" cy="24447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000" b="1"/>
              <a:t>Channel Access Server</a:t>
            </a:r>
          </a:p>
        </p:txBody>
      </p:sp>
      <p:sp>
        <p:nvSpPr>
          <p:cNvPr id="30" name="Rectangle 26"/>
          <p:cNvSpPr>
            <a:spLocks noChangeArrowheads="1"/>
          </p:cNvSpPr>
          <p:nvPr/>
        </p:nvSpPr>
        <p:spPr bwMode="auto">
          <a:xfrm>
            <a:off x="785813" y="4089400"/>
            <a:ext cx="1495425" cy="16637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eaLnBrk="0" hangingPunct="0">
              <a:spcBef>
                <a:spcPct val="50000"/>
              </a:spcBef>
            </a:pPr>
            <a:r>
              <a:rPr lang="en-US" sz="1000" b="1"/>
              <a:t>S1A:H1:CurrentAO</a:t>
            </a:r>
          </a:p>
          <a:p>
            <a:pPr algn="r" eaLnBrk="0" hangingPunct="0">
              <a:spcBef>
                <a:spcPct val="50000"/>
              </a:spcBef>
            </a:pPr>
            <a:endParaRPr lang="en-US" sz="1600" b="1"/>
          </a:p>
          <a:p>
            <a:pPr algn="r" eaLnBrk="0" hangingPunct="0">
              <a:spcBef>
                <a:spcPct val="50000"/>
              </a:spcBef>
            </a:pPr>
            <a:r>
              <a:rPr lang="en-US" sz="1000" b="1"/>
              <a:t>S1:P1:x</a:t>
            </a:r>
          </a:p>
          <a:p>
            <a:pPr algn="r" eaLnBrk="0" hangingPunct="0">
              <a:spcBef>
                <a:spcPct val="50000"/>
              </a:spcBef>
            </a:pPr>
            <a:r>
              <a:rPr lang="en-US" sz="1000" b="1"/>
              <a:t>S1:P1:y</a:t>
            </a:r>
          </a:p>
          <a:p>
            <a:pPr algn="r" eaLnBrk="0" hangingPunct="0">
              <a:spcBef>
                <a:spcPct val="50000"/>
              </a:spcBef>
            </a:pPr>
            <a:endParaRPr lang="en-US" sz="1600" b="1"/>
          </a:p>
          <a:p>
            <a:pPr algn="r" eaLnBrk="0" hangingPunct="0">
              <a:spcBef>
                <a:spcPct val="50000"/>
              </a:spcBef>
            </a:pPr>
            <a:r>
              <a:rPr lang="en-US" sz="1000" b="1"/>
              <a:t>S1:G1:vacuum</a:t>
            </a:r>
          </a:p>
        </p:txBody>
      </p:sp>
      <p:sp>
        <p:nvSpPr>
          <p:cNvPr id="31" name="Line 27"/>
          <p:cNvSpPr>
            <a:spLocks noChangeShapeType="1"/>
          </p:cNvSpPr>
          <p:nvPr/>
        </p:nvSpPr>
        <p:spPr bwMode="auto">
          <a:xfrm>
            <a:off x="317500" y="3109913"/>
            <a:ext cx="8367713"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2" name="Line 28"/>
          <p:cNvSpPr>
            <a:spLocks noChangeShapeType="1"/>
          </p:cNvSpPr>
          <p:nvPr/>
        </p:nvSpPr>
        <p:spPr bwMode="auto">
          <a:xfrm>
            <a:off x="1476375" y="3130550"/>
            <a:ext cx="0" cy="1793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33" name="Picture 30" descr="Pro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75" y="1295400"/>
            <a:ext cx="1673225" cy="1290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Rectangle 31"/>
          <p:cNvSpPr>
            <a:spLocks noChangeArrowheads="1"/>
          </p:cNvSpPr>
          <p:nvPr/>
        </p:nvSpPr>
        <p:spPr bwMode="auto">
          <a:xfrm>
            <a:off x="2835275" y="24844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5" name="Rectangle 32"/>
          <p:cNvSpPr>
            <a:spLocks noChangeArrowheads="1"/>
          </p:cNvSpPr>
          <p:nvPr/>
        </p:nvSpPr>
        <p:spPr bwMode="auto">
          <a:xfrm>
            <a:off x="5292725" y="19891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6" name="Rectangle 33"/>
          <p:cNvSpPr>
            <a:spLocks noChangeArrowheads="1"/>
          </p:cNvSpPr>
          <p:nvPr/>
        </p:nvSpPr>
        <p:spPr bwMode="auto">
          <a:xfrm>
            <a:off x="7173913" y="2584450"/>
            <a:ext cx="1446212" cy="227013"/>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7" name="Line 38"/>
          <p:cNvSpPr>
            <a:spLocks noChangeShapeType="1"/>
          </p:cNvSpPr>
          <p:nvPr/>
        </p:nvSpPr>
        <p:spPr bwMode="auto">
          <a:xfrm>
            <a:off x="7905750" y="2806700"/>
            <a:ext cx="0" cy="285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8" name="Text Box 39"/>
          <p:cNvSpPr txBox="1">
            <a:spLocks noChangeArrowheads="1"/>
          </p:cNvSpPr>
          <p:nvPr/>
        </p:nvSpPr>
        <p:spPr bwMode="auto">
          <a:xfrm>
            <a:off x="2411413" y="3068638"/>
            <a:ext cx="3790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1800"/>
              <a:t>Network (Channel Access Protocol)</a:t>
            </a:r>
          </a:p>
        </p:txBody>
      </p:sp>
      <p:sp>
        <p:nvSpPr>
          <p:cNvPr id="39" name="Text Box 40"/>
          <p:cNvSpPr txBox="1">
            <a:spLocks noChangeArrowheads="1"/>
          </p:cNvSpPr>
          <p:nvPr/>
        </p:nvSpPr>
        <p:spPr bwMode="auto">
          <a:xfrm>
            <a:off x="7000875" y="5535613"/>
            <a:ext cx="13382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Machine</a:t>
            </a:r>
          </a:p>
        </p:txBody>
      </p:sp>
      <p:sp>
        <p:nvSpPr>
          <p:cNvPr id="41" name="Text Box 41"/>
          <p:cNvSpPr txBox="1">
            <a:spLocks noChangeArrowheads="1"/>
          </p:cNvSpPr>
          <p:nvPr/>
        </p:nvSpPr>
        <p:spPr bwMode="auto">
          <a:xfrm>
            <a:off x="468313" y="261143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Operator</a:t>
            </a:r>
          </a:p>
        </p:txBody>
      </p:sp>
      <p:pic>
        <p:nvPicPr>
          <p:cNvPr id="43" name="Picture 42"/>
          <p:cNvPicPr>
            <a:picLocks noChangeAspect="1"/>
          </p:cNvPicPr>
          <p:nvPr/>
        </p:nvPicPr>
        <p:blipFill>
          <a:blip r:embed="rId6"/>
          <a:stretch>
            <a:fillRect/>
          </a:stretch>
        </p:blipFill>
        <p:spPr>
          <a:xfrm>
            <a:off x="348934" y="1357809"/>
            <a:ext cx="2062479" cy="1309191"/>
          </a:xfrm>
          <a:prstGeom prst="rect">
            <a:avLst/>
          </a:prstGeom>
        </p:spPr>
      </p:pic>
    </p:spTree>
    <p:extLst>
      <p:ext uri="{BB962C8B-B14F-4D97-AF65-F5344CB8AC3E}">
        <p14:creationId xmlns:p14="http://schemas.microsoft.com/office/powerpoint/2010/main" val="283950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0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0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20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0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20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0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0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20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20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0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20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20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2000"/>
                                        <p:tgtEl>
                                          <p:spTgt spid="13"/>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2000"/>
                                        <p:tgtEl>
                                          <p:spTgt spid="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nodeType="with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20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20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2000"/>
                                        <p:tgtEl>
                                          <p:spTgt spid="36"/>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animBg="1"/>
      <p:bldP spid="32" grpId="0" animBg="1"/>
      <p:bldP spid="34" grpId="0" animBg="1"/>
      <p:bldP spid="35" grpId="0" animBg="1"/>
      <p:bldP spid="36" grpId="0" animBg="1"/>
      <p:bldP spid="37" grpId="0" animBg="1"/>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altLang="ja-JP" sz="2000" dirty="0"/>
              <a:t>A protocol how to transfer data over network</a:t>
            </a:r>
          </a:p>
          <a:p>
            <a:pPr lvl="0"/>
            <a:r>
              <a:rPr lang="en-US" altLang="ja-JP" sz="2000" dirty="0"/>
              <a:t>A single data unit is called </a:t>
            </a:r>
            <a:r>
              <a:rPr lang="en-US" altLang="ja-JP" sz="2000" dirty="0">
                <a:solidFill>
                  <a:srgbClr val="FF0000"/>
                </a:solidFill>
              </a:rPr>
              <a:t>Process Variable (PV)</a:t>
            </a:r>
          </a:p>
          <a:p>
            <a:pPr lvl="1"/>
            <a:r>
              <a:rPr lang="en-US" altLang="ja-JP" sz="1800" dirty="0"/>
              <a:t>A PV has a unique name, which is used to refer to the data (Naming convention needed!)</a:t>
            </a:r>
          </a:p>
          <a:p>
            <a:r>
              <a:rPr lang="en-US" altLang="ja-JP" sz="2000" dirty="0"/>
              <a:t>A channel is a live connection to a PV</a:t>
            </a:r>
          </a:p>
          <a:p>
            <a:pPr lvl="1"/>
            <a:r>
              <a:rPr lang="en-US" altLang="ja-JP" sz="1800" dirty="0"/>
              <a:t>The detailed operation of Channel Access is unimportant for most programmers (it already works…)</a:t>
            </a:r>
          </a:p>
          <a:p>
            <a:pPr lvl="0"/>
            <a:r>
              <a:rPr lang="en-US" altLang="ja-JP" sz="2000" dirty="0"/>
              <a:t>Channel Access is not dependent on a single programming language (native library in C/C++, Java, and C# available)</a:t>
            </a:r>
          </a:p>
          <a:p>
            <a:pPr lvl="0"/>
            <a:r>
              <a:rPr lang="en-US" altLang="ja-JP" sz="2000" dirty="0"/>
              <a:t>The entire set of PVs establish a </a:t>
            </a:r>
            <a:r>
              <a:rPr lang="en-US" altLang="ja-JP" sz="2000" dirty="0">
                <a:solidFill>
                  <a:srgbClr val="FF0000"/>
                </a:solidFill>
              </a:rPr>
              <a:t>Distributed Real-time Database </a:t>
            </a:r>
            <a:r>
              <a:rPr lang="en-US" altLang="ja-JP" sz="2000" dirty="0"/>
              <a:t>of machine status, information and control parameters</a:t>
            </a:r>
          </a:p>
          <a:p>
            <a:pPr lvl="0"/>
            <a:endParaRPr lang="de-CH" altLang="ja-JP" sz="2000" dirty="0"/>
          </a:p>
          <a:p>
            <a:endParaRPr lang="ja-JP" altLang="en-US" sz="2000" dirty="0"/>
          </a:p>
        </p:txBody>
      </p:sp>
      <p:sp>
        <p:nvSpPr>
          <p:cNvPr id="3" name="Title 2"/>
          <p:cNvSpPr>
            <a:spLocks noGrp="1"/>
          </p:cNvSpPr>
          <p:nvPr>
            <p:ph type="title"/>
          </p:nvPr>
        </p:nvSpPr>
        <p:spPr/>
        <p:txBody>
          <a:bodyPr/>
          <a:lstStyle/>
          <a:p>
            <a:r>
              <a:rPr lang="en-US" altLang="ja-JP"/>
              <a:t>What is Channel Access?</a:t>
            </a:r>
            <a:endParaRPr lang="ja-JP" altLang="en-US" dirty="0"/>
          </a:p>
        </p:txBody>
      </p:sp>
      <p:sp>
        <p:nvSpPr>
          <p:cNvPr id="4" name="Footer Placeholder 3"/>
          <p:cNvSpPr>
            <a:spLocks noGrp="1"/>
          </p:cNvSpPr>
          <p:nvPr>
            <p:ph type="ftr" sz="quarter" idx="10"/>
          </p:nvPr>
        </p:nvSpPr>
        <p:spPr/>
        <p:txBody>
          <a:bodyPr/>
          <a:lstStyle/>
          <a:p>
            <a:r>
              <a:rPr lang="en-US" dirty="0"/>
              <a:t>Accelerator Science Forum - G. Shen, 20161201</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16</a:t>
            </a:fld>
            <a:endParaRPr lang="en-US"/>
          </a:p>
        </p:txBody>
      </p:sp>
      <p:grpSp>
        <p:nvGrpSpPr>
          <p:cNvPr id="8" name="Group 7"/>
          <p:cNvGrpSpPr/>
          <p:nvPr/>
        </p:nvGrpSpPr>
        <p:grpSpPr>
          <a:xfrm>
            <a:off x="609600" y="4876799"/>
            <a:ext cx="7620000" cy="1181001"/>
            <a:chOff x="609600" y="5090181"/>
            <a:chExt cx="7620000" cy="967619"/>
          </a:xfrm>
        </p:grpSpPr>
        <p:sp>
          <p:nvSpPr>
            <p:cNvPr id="55" name="Text Box 6"/>
            <p:cNvSpPr txBox="1">
              <a:spLocks noChangeArrowheads="1"/>
            </p:cNvSpPr>
            <p:nvPr/>
          </p:nvSpPr>
          <p:spPr bwMode="auto">
            <a:xfrm>
              <a:off x="6970713" y="5274395"/>
              <a:ext cx="979488" cy="646331"/>
            </a:xfrm>
            <a:prstGeom prst="rect">
              <a:avLst/>
            </a:prstGeom>
            <a:solidFill>
              <a:srgbClr val="92D05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6" name="Rectangle 7"/>
            <p:cNvSpPr>
              <a:spLocks noChangeArrowheads="1"/>
            </p:cNvSpPr>
            <p:nvPr/>
          </p:nvSpPr>
          <p:spPr bwMode="auto">
            <a:xfrm>
              <a:off x="6972301"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2" name="Rectangle 10"/>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3" name="Text Box 11"/>
            <p:cNvSpPr txBox="1">
              <a:spLocks noChangeArrowheads="1"/>
            </p:cNvSpPr>
            <p:nvPr/>
          </p:nvSpPr>
          <p:spPr bwMode="auto">
            <a:xfrm>
              <a:off x="4598988" y="5274395"/>
              <a:ext cx="979488" cy="677108"/>
            </a:xfrm>
            <a:prstGeom prst="rect">
              <a:avLst/>
            </a:prstGeom>
            <a:solidFill>
              <a:srgbClr val="92D05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4" name="Rectangle 12"/>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8" name="Rectangle 15"/>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9" name="Text Box 16"/>
            <p:cNvSpPr txBox="1">
              <a:spLocks noChangeArrowheads="1"/>
            </p:cNvSpPr>
            <p:nvPr/>
          </p:nvSpPr>
          <p:spPr bwMode="auto">
            <a:xfrm>
              <a:off x="5786438"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50" name="Rectangle 17"/>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5" name="Rectangle 20"/>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6" name="Text Box 21"/>
            <p:cNvSpPr txBox="1">
              <a:spLocks noChangeArrowheads="1"/>
            </p:cNvSpPr>
            <p:nvPr/>
          </p:nvSpPr>
          <p:spPr bwMode="auto">
            <a:xfrm>
              <a:off x="3414713"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47" name="Rectangle 22"/>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39" name="Line 23"/>
            <p:cNvSpPr>
              <a:spLocks noChangeShapeType="1"/>
            </p:cNvSpPr>
            <p:nvPr/>
          </p:nvSpPr>
          <p:spPr bwMode="auto">
            <a:xfrm>
              <a:off x="3489325" y="5090181"/>
              <a:ext cx="4414838" cy="0"/>
            </a:xfrm>
            <a:prstGeom prst="line">
              <a:avLst/>
            </a:prstGeom>
            <a:noFill/>
            <a:ln w="571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24"/>
            <p:cNvSpPr>
              <a:spLocks noChangeShapeType="1"/>
            </p:cNvSpPr>
            <p:nvPr/>
          </p:nvSpPr>
          <p:spPr bwMode="auto">
            <a:xfrm>
              <a:off x="3895725"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25"/>
            <p:cNvSpPr>
              <a:spLocks noChangeShapeType="1"/>
            </p:cNvSpPr>
            <p:nvPr/>
          </p:nvSpPr>
          <p:spPr bwMode="auto">
            <a:xfrm>
              <a:off x="5067300"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26"/>
            <p:cNvSpPr>
              <a:spLocks noChangeShapeType="1"/>
            </p:cNvSpPr>
            <p:nvPr/>
          </p:nvSpPr>
          <p:spPr bwMode="auto">
            <a:xfrm>
              <a:off x="6257925"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27"/>
            <p:cNvSpPr>
              <a:spLocks noChangeShapeType="1"/>
            </p:cNvSpPr>
            <p:nvPr/>
          </p:nvSpPr>
          <p:spPr bwMode="auto">
            <a:xfrm>
              <a:off x="7429500"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Text Box 29"/>
            <p:cNvSpPr txBox="1">
              <a:spLocks noChangeArrowheads="1"/>
            </p:cNvSpPr>
            <p:nvPr/>
          </p:nvSpPr>
          <p:spPr bwMode="auto">
            <a:xfrm>
              <a:off x="609600" y="5495808"/>
              <a:ext cx="2560638" cy="463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2400" b="1" i="0" u="none" strike="noStrike" kern="0" cap="none" spc="0" normalizeH="0" baseline="0" noProof="0" dirty="0">
                  <a:ln>
                    <a:noFill/>
                  </a:ln>
                  <a:solidFill>
                    <a:srgbClr val="990033"/>
                  </a:solidFill>
                  <a:effectLst/>
                  <a:uLnTx/>
                  <a:uFillTx/>
                  <a:latin typeface="Arial" charset="0"/>
                  <a:ea typeface="ＭＳ Ｐゴシック" charset="0"/>
                  <a:cs typeface="Arial" charset="0"/>
                </a:rPr>
                <a:t>EPICS Database</a:t>
              </a:r>
            </a:p>
          </p:txBody>
        </p:sp>
        <p:sp>
          <p:nvSpPr>
            <p:cNvPr id="7" name="Rounded Rectangle 6"/>
            <p:cNvSpPr/>
            <p:nvPr/>
          </p:nvSpPr>
          <p:spPr>
            <a:xfrm>
              <a:off x="3276600" y="5448402"/>
              <a:ext cx="4953000" cy="609398"/>
            </a:xfrm>
            <a:prstGeom prst="roundRect">
              <a:avLst/>
            </a:prstGeom>
            <a:noFill/>
            <a:ln w="28575" cmpd="sng">
              <a:solidFill>
                <a:srgbClr val="A500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758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64"/>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a:t>Channel Access Network Flow</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17</a:t>
            </a:fld>
            <a:endParaRPr lang="en-US"/>
          </a:p>
        </p:txBody>
      </p:sp>
      <p:sp>
        <p:nvSpPr>
          <p:cNvPr id="34" name="Rectangle 4"/>
          <p:cNvSpPr>
            <a:spLocks noChangeArrowheads="1"/>
          </p:cNvSpPr>
          <p:nvPr/>
        </p:nvSpPr>
        <p:spPr bwMode="auto">
          <a:xfrm>
            <a:off x="1476375" y="1557338"/>
            <a:ext cx="1800225" cy="863600"/>
          </a:xfrm>
          <a:prstGeom prst="rect">
            <a:avLst/>
          </a:prstGeom>
          <a:solidFill>
            <a:srgbClr val="BBE0E3"/>
          </a:solidFill>
          <a:ln w="25400">
            <a:solidFill>
              <a:srgbClr val="333399"/>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CA Client</a:t>
            </a:r>
            <a:endParaRPr kumimoji="0" lang="de-CH" sz="2400" b="1" i="0" u="none" strike="noStrike" kern="0" cap="none" spc="0" normalizeH="0" baseline="0" noProof="0" dirty="0">
              <a:ln>
                <a:noFill/>
              </a:ln>
              <a:solidFill>
                <a:sysClr val="windowText" lastClr="000000"/>
              </a:solidFill>
              <a:effectLst/>
              <a:uLnTx/>
              <a:uFillTx/>
            </a:endParaRPr>
          </a:p>
        </p:txBody>
      </p:sp>
      <p:sp>
        <p:nvSpPr>
          <p:cNvPr id="35" name="Rectangle 7"/>
          <p:cNvSpPr>
            <a:spLocks noChangeArrowheads="1"/>
          </p:cNvSpPr>
          <p:nvPr/>
        </p:nvSpPr>
        <p:spPr bwMode="auto">
          <a:xfrm>
            <a:off x="755650"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1</a:t>
            </a:r>
            <a:endParaRPr kumimoji="0" lang="de-CH" sz="2400" b="1" i="0" u="none" strike="noStrike" kern="0" cap="none" spc="0" normalizeH="0" baseline="0" noProof="0">
              <a:ln>
                <a:noFill/>
              </a:ln>
              <a:solidFill>
                <a:sysClr val="windowText" lastClr="000000"/>
              </a:solidFill>
              <a:effectLst/>
              <a:uLnTx/>
              <a:uFillTx/>
            </a:endParaRPr>
          </a:p>
        </p:txBody>
      </p:sp>
      <p:sp>
        <p:nvSpPr>
          <p:cNvPr id="36" name="Rectangle 9"/>
          <p:cNvSpPr>
            <a:spLocks noChangeArrowheads="1"/>
          </p:cNvSpPr>
          <p:nvPr/>
        </p:nvSpPr>
        <p:spPr bwMode="auto">
          <a:xfrm>
            <a:off x="298767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2</a:t>
            </a:r>
            <a:endParaRPr kumimoji="0" lang="de-CH" sz="2400" b="1" i="0" u="none" strike="noStrike" kern="0" cap="none" spc="0" normalizeH="0" baseline="0" noProof="0">
              <a:ln>
                <a:noFill/>
              </a:ln>
              <a:solidFill>
                <a:sysClr val="windowText" lastClr="000000"/>
              </a:solidFill>
              <a:effectLst/>
              <a:uLnTx/>
              <a:uFillTx/>
            </a:endParaRPr>
          </a:p>
        </p:txBody>
      </p:sp>
      <p:sp>
        <p:nvSpPr>
          <p:cNvPr id="37" name="Rectangle 10"/>
          <p:cNvSpPr>
            <a:spLocks noChangeArrowheads="1"/>
          </p:cNvSpPr>
          <p:nvPr/>
        </p:nvSpPr>
        <p:spPr bwMode="auto">
          <a:xfrm>
            <a:off x="529272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3</a:t>
            </a:r>
            <a:endParaRPr kumimoji="0" lang="de-CH" sz="2400" b="1" i="0" u="none" strike="noStrike" kern="0" cap="none" spc="0" normalizeH="0" baseline="0" noProof="0">
              <a:ln>
                <a:noFill/>
              </a:ln>
              <a:solidFill>
                <a:sysClr val="windowText" lastClr="000000"/>
              </a:solidFill>
              <a:effectLst/>
              <a:uLnTx/>
              <a:uFillTx/>
            </a:endParaRPr>
          </a:p>
        </p:txBody>
      </p:sp>
      <p:grpSp>
        <p:nvGrpSpPr>
          <p:cNvPr id="38" name="Group 18"/>
          <p:cNvGrpSpPr>
            <a:grpSpLocks/>
          </p:cNvGrpSpPr>
          <p:nvPr/>
        </p:nvGrpSpPr>
        <p:grpSpPr bwMode="auto">
          <a:xfrm>
            <a:off x="1187450" y="2420938"/>
            <a:ext cx="7632700" cy="2160587"/>
            <a:chOff x="748" y="1525"/>
            <a:chExt cx="4808" cy="1361"/>
          </a:xfrm>
        </p:grpSpPr>
        <p:sp>
          <p:nvSpPr>
            <p:cNvPr id="39" name="Line 11"/>
            <p:cNvSpPr>
              <a:spLocks noChangeShapeType="1"/>
            </p:cNvSpPr>
            <p:nvPr/>
          </p:nvSpPr>
          <p:spPr bwMode="auto">
            <a:xfrm>
              <a:off x="748" y="2341"/>
              <a:ext cx="4808"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12"/>
            <p:cNvSpPr>
              <a:spLocks noChangeShapeType="1"/>
            </p:cNvSpPr>
            <p:nvPr/>
          </p:nvSpPr>
          <p:spPr bwMode="auto">
            <a:xfrm>
              <a:off x="975"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13"/>
            <p:cNvSpPr>
              <a:spLocks noChangeShapeType="1"/>
            </p:cNvSpPr>
            <p:nvPr/>
          </p:nvSpPr>
          <p:spPr bwMode="auto">
            <a:xfrm>
              <a:off x="2200"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14"/>
            <p:cNvSpPr>
              <a:spLocks noChangeShapeType="1"/>
            </p:cNvSpPr>
            <p:nvPr/>
          </p:nvSpPr>
          <p:spPr bwMode="auto">
            <a:xfrm>
              <a:off x="3651"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5"/>
            <p:cNvSpPr>
              <a:spLocks noChangeShapeType="1"/>
            </p:cNvSpPr>
            <p:nvPr/>
          </p:nvSpPr>
          <p:spPr bwMode="auto">
            <a:xfrm>
              <a:off x="1383" y="1525"/>
              <a:ext cx="0" cy="817"/>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4" name="Text Box 17"/>
          <p:cNvSpPr txBox="1">
            <a:spLocks noChangeArrowheads="1"/>
          </p:cNvSpPr>
          <p:nvPr/>
        </p:nvSpPr>
        <p:spPr bwMode="auto">
          <a:xfrm>
            <a:off x="6372225" y="328453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Network</a:t>
            </a:r>
            <a:endParaRPr kumimoji="0" lang="de-CH" sz="2400" b="1"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grpSp>
        <p:nvGrpSpPr>
          <p:cNvPr id="45" name="Group 41"/>
          <p:cNvGrpSpPr>
            <a:grpSpLocks/>
          </p:cNvGrpSpPr>
          <p:nvPr/>
        </p:nvGrpSpPr>
        <p:grpSpPr bwMode="auto">
          <a:xfrm>
            <a:off x="2195513" y="2420938"/>
            <a:ext cx="1296987" cy="2160587"/>
            <a:chOff x="2018" y="890"/>
            <a:chExt cx="817" cy="1361"/>
          </a:xfrm>
        </p:grpSpPr>
        <p:sp>
          <p:nvSpPr>
            <p:cNvPr id="46" name="Line 20"/>
            <p:cNvSpPr>
              <a:spLocks noChangeShapeType="1"/>
            </p:cNvSpPr>
            <p:nvPr/>
          </p:nvSpPr>
          <p:spPr bwMode="auto">
            <a:xfrm>
              <a:off x="2018" y="1706"/>
              <a:ext cx="817" cy="0"/>
            </a:xfrm>
            <a:prstGeom prst="line">
              <a:avLst/>
            </a:prstGeom>
            <a:noFill/>
            <a:ln w="38100">
              <a:solidFill>
                <a:srgbClr val="333399"/>
              </a:solidFill>
              <a:round/>
              <a:headEnd type="non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Line 22"/>
            <p:cNvSpPr>
              <a:spLocks noChangeShapeType="1"/>
            </p:cNvSpPr>
            <p:nvPr/>
          </p:nvSpPr>
          <p:spPr bwMode="auto">
            <a:xfrm>
              <a:off x="2835" y="1706"/>
              <a:ext cx="0" cy="545"/>
            </a:xfrm>
            <a:prstGeom prst="line">
              <a:avLst/>
            </a:prstGeom>
            <a:noFill/>
            <a:ln w="38100">
              <a:solidFill>
                <a:srgbClr val="333399"/>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Line 24"/>
            <p:cNvSpPr>
              <a:spLocks noChangeShapeType="1"/>
            </p:cNvSpPr>
            <p:nvPr/>
          </p:nvSpPr>
          <p:spPr bwMode="auto">
            <a:xfrm>
              <a:off x="2018" y="890"/>
              <a:ext cx="0" cy="817"/>
            </a:xfrm>
            <a:prstGeom prst="line">
              <a:avLst/>
            </a:prstGeom>
            <a:noFill/>
            <a:ln w="38100">
              <a:solidFill>
                <a:srgbClr val="333399"/>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49" name="Group 26"/>
          <p:cNvGrpSpPr>
            <a:grpSpLocks/>
          </p:cNvGrpSpPr>
          <p:nvPr/>
        </p:nvGrpSpPr>
        <p:grpSpPr bwMode="auto">
          <a:xfrm>
            <a:off x="1187450" y="2420938"/>
            <a:ext cx="7632700" cy="2160587"/>
            <a:chOff x="748" y="1525"/>
            <a:chExt cx="4808" cy="1361"/>
          </a:xfrm>
        </p:grpSpPr>
        <p:sp>
          <p:nvSpPr>
            <p:cNvPr id="50" name="Line 27"/>
            <p:cNvSpPr>
              <a:spLocks noChangeShapeType="1"/>
            </p:cNvSpPr>
            <p:nvPr/>
          </p:nvSpPr>
          <p:spPr bwMode="auto">
            <a:xfrm>
              <a:off x="748" y="2341"/>
              <a:ext cx="4808" cy="0"/>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28"/>
            <p:cNvSpPr>
              <a:spLocks noChangeShapeType="1"/>
            </p:cNvSpPr>
            <p:nvPr/>
          </p:nvSpPr>
          <p:spPr bwMode="auto">
            <a:xfrm>
              <a:off x="975"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29"/>
            <p:cNvSpPr>
              <a:spLocks noChangeShapeType="1"/>
            </p:cNvSpPr>
            <p:nvPr/>
          </p:nvSpPr>
          <p:spPr bwMode="auto">
            <a:xfrm>
              <a:off x="2200"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30"/>
            <p:cNvSpPr>
              <a:spLocks noChangeShapeType="1"/>
            </p:cNvSpPr>
            <p:nvPr/>
          </p:nvSpPr>
          <p:spPr bwMode="auto">
            <a:xfrm>
              <a:off x="3651"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Line 31"/>
            <p:cNvSpPr>
              <a:spLocks noChangeShapeType="1"/>
            </p:cNvSpPr>
            <p:nvPr/>
          </p:nvSpPr>
          <p:spPr bwMode="auto">
            <a:xfrm>
              <a:off x="1383" y="1525"/>
              <a:ext cx="0" cy="817"/>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55" name="Group 40"/>
          <p:cNvGrpSpPr>
            <a:grpSpLocks/>
          </p:cNvGrpSpPr>
          <p:nvPr/>
        </p:nvGrpSpPr>
        <p:grpSpPr bwMode="auto">
          <a:xfrm>
            <a:off x="2195513" y="2420938"/>
            <a:ext cx="1296987" cy="2160587"/>
            <a:chOff x="3107" y="890"/>
            <a:chExt cx="817" cy="1361"/>
          </a:xfrm>
        </p:grpSpPr>
        <p:sp>
          <p:nvSpPr>
            <p:cNvPr id="56" name="Line 37"/>
            <p:cNvSpPr>
              <a:spLocks noChangeShapeType="1"/>
            </p:cNvSpPr>
            <p:nvPr/>
          </p:nvSpPr>
          <p:spPr bwMode="auto">
            <a:xfrm>
              <a:off x="3107" y="1706"/>
              <a:ext cx="817" cy="0"/>
            </a:xfrm>
            <a:prstGeom prst="line">
              <a:avLst/>
            </a:prstGeom>
            <a:noFill/>
            <a:ln w="3810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Line 38"/>
            <p:cNvSpPr>
              <a:spLocks noChangeShapeType="1"/>
            </p:cNvSpPr>
            <p:nvPr/>
          </p:nvSpPr>
          <p:spPr bwMode="auto">
            <a:xfrm>
              <a:off x="3924" y="1706"/>
              <a:ext cx="0" cy="545"/>
            </a:xfrm>
            <a:prstGeom prst="line">
              <a:avLst/>
            </a:prstGeom>
            <a:noFill/>
            <a:ln w="38100">
              <a:solidFill>
                <a:srgbClr val="008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Line 39"/>
            <p:cNvSpPr>
              <a:spLocks noChangeShapeType="1"/>
            </p:cNvSpPr>
            <p:nvPr/>
          </p:nvSpPr>
          <p:spPr bwMode="auto">
            <a:xfrm>
              <a:off x="3107" y="890"/>
              <a:ext cx="0" cy="817"/>
            </a:xfrm>
            <a:prstGeom prst="line">
              <a:avLst/>
            </a:prstGeom>
            <a:noFill/>
            <a:ln w="38100">
              <a:solidFill>
                <a:srgbClr val="008000"/>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59" name="Text Box 42"/>
          <p:cNvSpPr txBox="1">
            <a:spLocks noChangeArrowheads="1"/>
          </p:cNvSpPr>
          <p:nvPr/>
        </p:nvSpPr>
        <p:spPr bwMode="auto">
          <a:xfrm>
            <a:off x="3635375" y="1196975"/>
            <a:ext cx="4752975" cy="422275"/>
          </a:xfrm>
          <a:prstGeom prst="rect">
            <a:avLst/>
          </a:prstGeom>
          <a:noFill/>
          <a:ln w="25400">
            <a:solidFill>
              <a:srgbClr val="99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1. Query: Broadcast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0" name="Text Box 43"/>
          <p:cNvSpPr txBox="1">
            <a:spLocks noChangeArrowheads="1"/>
          </p:cNvSpPr>
          <p:nvPr/>
        </p:nvSpPr>
        <p:spPr bwMode="auto">
          <a:xfrm>
            <a:off x="3635375" y="1701800"/>
            <a:ext cx="4752975" cy="422275"/>
          </a:xfrm>
          <a:prstGeom prst="rect">
            <a:avLst/>
          </a:prstGeom>
          <a:noFill/>
          <a:ln w="25400">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2. Answer: direct connection                 </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1" name="Text Box 44"/>
          <p:cNvSpPr txBox="1">
            <a:spLocks noChangeArrowheads="1"/>
          </p:cNvSpPr>
          <p:nvPr/>
        </p:nvSpPr>
        <p:spPr bwMode="auto">
          <a:xfrm>
            <a:off x="3635375" y="2205038"/>
            <a:ext cx="4752975" cy="727075"/>
          </a:xfrm>
          <a:prstGeom prst="rect">
            <a:avLst/>
          </a:prstGeom>
          <a:noFill/>
          <a:ln w="25400">
            <a:solidFill>
              <a:srgbClr val="008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3. All further queries and answers work directly (Point-To-Point)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82440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anim calcmode="lin" valueType="num">
                                      <p:cBhvr additive="base">
                                        <p:cTn id="9" dur="500" fill="hold"/>
                                        <p:tgtEl>
                                          <p:spTgt spid="59"/>
                                        </p:tgtEl>
                                        <p:attrNameLst>
                                          <p:attrName>ppt_x</p:attrName>
                                        </p:attrNameLst>
                                      </p:cBhvr>
                                      <p:tavLst>
                                        <p:tav tm="0">
                                          <p:val>
                                            <p:strVal val="1+#ppt_w/2"/>
                                          </p:val>
                                        </p:tav>
                                        <p:tav tm="100000">
                                          <p:val>
                                            <p:strVal val="#ppt_x"/>
                                          </p:val>
                                        </p:tav>
                                      </p:tavLst>
                                    </p:anim>
                                    <p:anim calcmode="lin" valueType="num">
                                      <p:cBhvr additive="base">
                                        <p:cTn id="10"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2" presetClass="entr" presetSubtype="2"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1+#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par>
                                <p:cTn id="19" presetID="1" presetClass="exit" presetSubtype="0" fill="hold" nodeType="withEffect">
                                  <p:stCondLst>
                                    <p:cond delay="0"/>
                                  </p:stCondLst>
                                  <p:childTnLst>
                                    <p:set>
                                      <p:cBhvr>
                                        <p:cTn id="20" dur="1" fill="hold">
                                          <p:stCondLst>
                                            <p:cond delay="0"/>
                                          </p:stCondLst>
                                        </p:cTn>
                                        <p:tgtEl>
                                          <p:spTgt spid="4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1+#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a:t>Channel Access Commands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18</a:t>
            </a:fld>
            <a:endParaRPr lang="en-US"/>
          </a:p>
        </p:txBody>
      </p:sp>
      <p:sp>
        <p:nvSpPr>
          <p:cNvPr id="37" name="Rectangle 5"/>
          <p:cNvSpPr>
            <a:spLocks noChangeArrowheads="1"/>
          </p:cNvSpPr>
          <p:nvPr/>
        </p:nvSpPr>
        <p:spPr bwMode="auto">
          <a:xfrm>
            <a:off x="352425" y="3762375"/>
            <a:ext cx="1666875" cy="2352675"/>
          </a:xfrm>
          <a:prstGeom prst="rect">
            <a:avLst/>
          </a:prstGeom>
          <a:solidFill>
            <a:srgbClr val="CCFF99"/>
          </a:solidFill>
          <a:ln w="12700">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8" name="Rectangle 6"/>
          <p:cNvSpPr>
            <a:spLocks noChangeArrowheads="1"/>
          </p:cNvSpPr>
          <p:nvPr/>
        </p:nvSpPr>
        <p:spPr bwMode="auto">
          <a:xfrm>
            <a:off x="352425" y="3524250"/>
            <a:ext cx="1666875" cy="238125"/>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7"/>
          <p:cNvSpPr>
            <a:spLocks noChangeArrowheads="1"/>
          </p:cNvSpPr>
          <p:nvPr/>
        </p:nvSpPr>
        <p:spPr bwMode="auto">
          <a:xfrm>
            <a:off x="304800" y="3852863"/>
            <a:ext cx="17907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rPr>
              <a:t>Process Variables:</a:t>
            </a:r>
          </a:p>
        </p:txBody>
      </p:sp>
      <p:sp>
        <p:nvSpPr>
          <p:cNvPr id="40" name="Rectangle 8"/>
          <p:cNvSpPr>
            <a:spLocks noChangeArrowheads="1"/>
          </p:cNvSpPr>
          <p:nvPr/>
        </p:nvSpPr>
        <p:spPr bwMode="auto">
          <a:xfrm>
            <a:off x="352425" y="3521075"/>
            <a:ext cx="1676400" cy="24447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Channel Access Server</a:t>
            </a:r>
          </a:p>
        </p:txBody>
      </p:sp>
      <p:sp>
        <p:nvSpPr>
          <p:cNvPr id="41" name="Rectangle 9"/>
          <p:cNvSpPr>
            <a:spLocks noChangeArrowheads="1"/>
          </p:cNvSpPr>
          <p:nvPr/>
        </p:nvSpPr>
        <p:spPr bwMode="auto">
          <a:xfrm>
            <a:off x="485775" y="4308475"/>
            <a:ext cx="1495425" cy="16637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S1A:H1:CurrentAO</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S1:P1:x</a:t>
            </a: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S1:P1:y</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S1:G1:vacuum</a:t>
            </a:r>
          </a:p>
        </p:txBody>
      </p:sp>
      <p:pic>
        <p:nvPicPr>
          <p:cNvPr id="42" name="Picture 10" descr="Pr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1673225" cy="129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Rectangle 11"/>
          <p:cNvSpPr>
            <a:spLocks noChangeArrowheads="1"/>
          </p:cNvSpPr>
          <p:nvPr/>
        </p:nvSpPr>
        <p:spPr bwMode="auto">
          <a:xfrm>
            <a:off x="487363" y="2374900"/>
            <a:ext cx="1446212" cy="227013"/>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Channel Access Client</a:t>
            </a:r>
          </a:p>
        </p:txBody>
      </p:sp>
      <p:sp>
        <p:nvSpPr>
          <p:cNvPr id="44" name="Line 12"/>
          <p:cNvSpPr>
            <a:spLocks noChangeShapeType="1"/>
          </p:cNvSpPr>
          <p:nvPr/>
        </p:nvSpPr>
        <p:spPr bwMode="auto">
          <a:xfrm>
            <a:off x="314325" y="3062288"/>
            <a:ext cx="8443913" cy="0"/>
          </a:xfrm>
          <a:prstGeom prst="line">
            <a:avLst/>
          </a:prstGeom>
          <a:noFill/>
          <a:ln w="38100">
            <a:solidFill>
              <a:srgbClr val="000000"/>
            </a:solidFill>
            <a:prstDash val="dash"/>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3"/>
          <p:cNvSpPr>
            <a:spLocks noChangeShapeType="1"/>
          </p:cNvSpPr>
          <p:nvPr/>
        </p:nvSpPr>
        <p:spPr bwMode="auto">
          <a:xfrm>
            <a:off x="755650" y="2565400"/>
            <a:ext cx="0" cy="985838"/>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14"/>
          <p:cNvSpPr>
            <a:spLocks noChangeArrowheads="1"/>
          </p:cNvSpPr>
          <p:nvPr/>
        </p:nvSpPr>
        <p:spPr bwMode="auto">
          <a:xfrm>
            <a:off x="2124075" y="2205038"/>
            <a:ext cx="1871663" cy="611187"/>
          </a:xfrm>
          <a:prstGeom prst="wedgeRectCallout">
            <a:avLst>
              <a:gd name="adj1" fmla="val -9458"/>
              <a:gd name="adj2" fmla="val 85324"/>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Who has a PV named “S1A:H1:CurrentAO”?</a:t>
            </a:r>
          </a:p>
        </p:txBody>
      </p:sp>
      <p:sp>
        <p:nvSpPr>
          <p:cNvPr id="47" name="AutoShape 15"/>
          <p:cNvSpPr>
            <a:spLocks noChangeArrowheads="1"/>
          </p:cNvSpPr>
          <p:nvPr/>
        </p:nvSpPr>
        <p:spPr bwMode="auto">
          <a:xfrm>
            <a:off x="2555875" y="3357563"/>
            <a:ext cx="915988" cy="323850"/>
          </a:xfrm>
          <a:prstGeom prst="wedgeRectCallout">
            <a:avLst>
              <a:gd name="adj1" fmla="val 33884"/>
              <a:gd name="adj2" fmla="val -143630"/>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 do.</a:t>
            </a:r>
          </a:p>
        </p:txBody>
      </p:sp>
      <p:sp>
        <p:nvSpPr>
          <p:cNvPr id="48" name="AutoShape 16"/>
          <p:cNvSpPr>
            <a:spLocks noChangeArrowheads="1"/>
          </p:cNvSpPr>
          <p:nvPr/>
        </p:nvSpPr>
        <p:spPr bwMode="auto">
          <a:xfrm>
            <a:off x="4067175" y="2205038"/>
            <a:ext cx="1114425" cy="466725"/>
          </a:xfrm>
          <a:prstGeom prst="wedgeRectCallout">
            <a:avLst>
              <a:gd name="adj1" fmla="val -46296"/>
              <a:gd name="adj2" fmla="val 120407"/>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What is its value?</a:t>
            </a:r>
          </a:p>
        </p:txBody>
      </p:sp>
      <p:sp>
        <p:nvSpPr>
          <p:cNvPr id="49" name="AutoShape 17"/>
          <p:cNvSpPr>
            <a:spLocks noChangeArrowheads="1"/>
          </p:cNvSpPr>
          <p:nvPr/>
        </p:nvSpPr>
        <p:spPr bwMode="auto">
          <a:xfrm>
            <a:off x="4067175" y="3357563"/>
            <a:ext cx="723900" cy="495300"/>
          </a:xfrm>
          <a:prstGeom prst="wedgeRectCallout">
            <a:avLst>
              <a:gd name="adj1" fmla="val -2194"/>
              <a:gd name="adj2" fmla="val -11025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25.5 AMPS</a:t>
            </a:r>
          </a:p>
        </p:txBody>
      </p:sp>
      <p:sp>
        <p:nvSpPr>
          <p:cNvPr id="50" name="AutoShape 18"/>
          <p:cNvSpPr>
            <a:spLocks noChangeArrowheads="1"/>
          </p:cNvSpPr>
          <p:nvPr/>
        </p:nvSpPr>
        <p:spPr bwMode="auto">
          <a:xfrm>
            <a:off x="5292725" y="1989138"/>
            <a:ext cx="971550" cy="792162"/>
          </a:xfrm>
          <a:prstGeom prst="wedgeRectCallout">
            <a:avLst>
              <a:gd name="adj1" fmla="val -56046"/>
              <a:gd name="adj2" fmla="val 79060"/>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Change its value to 30.5</a:t>
            </a:r>
          </a:p>
        </p:txBody>
      </p:sp>
      <p:sp>
        <p:nvSpPr>
          <p:cNvPr id="51" name="Rectangle 19"/>
          <p:cNvSpPr>
            <a:spLocks noChangeArrowheads="1"/>
          </p:cNvSpPr>
          <p:nvPr/>
        </p:nvSpPr>
        <p:spPr bwMode="auto">
          <a:xfrm>
            <a:off x="2124075" y="1196975"/>
            <a:ext cx="1781175" cy="835025"/>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“connection request” or “search request”</a:t>
            </a:r>
          </a:p>
        </p:txBody>
      </p:sp>
      <p:sp>
        <p:nvSpPr>
          <p:cNvPr id="52" name="AutoShape 20"/>
          <p:cNvSpPr>
            <a:spLocks noChangeArrowheads="1"/>
          </p:cNvSpPr>
          <p:nvPr/>
        </p:nvSpPr>
        <p:spPr bwMode="auto">
          <a:xfrm>
            <a:off x="5076825" y="3357563"/>
            <a:ext cx="1079500" cy="576262"/>
          </a:xfrm>
          <a:prstGeom prst="wedgeRectCallout">
            <a:avLst>
              <a:gd name="adj1" fmla="val -15440"/>
              <a:gd name="adj2" fmla="val -102343"/>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OK, it is now 30.5</a:t>
            </a:r>
          </a:p>
        </p:txBody>
      </p:sp>
      <p:sp>
        <p:nvSpPr>
          <p:cNvPr id="53" name="AutoShape 21"/>
          <p:cNvSpPr>
            <a:spLocks noChangeArrowheads="1"/>
          </p:cNvSpPr>
          <p:nvPr/>
        </p:nvSpPr>
        <p:spPr bwMode="auto">
          <a:xfrm>
            <a:off x="4932363" y="4652963"/>
            <a:ext cx="1511300" cy="771525"/>
          </a:xfrm>
          <a:prstGeom prst="wedgeRectCallout">
            <a:avLst>
              <a:gd name="adj1" fmla="val -35926"/>
              <a:gd name="adj2" fmla="val -37241"/>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30.5 is too high. It is now set to the maximum value of 27.5.</a:t>
            </a:r>
          </a:p>
        </p:txBody>
      </p:sp>
      <p:sp>
        <p:nvSpPr>
          <p:cNvPr id="54" name="AutoShape 22"/>
          <p:cNvSpPr>
            <a:spLocks noChangeArrowheads="1"/>
          </p:cNvSpPr>
          <p:nvPr/>
        </p:nvSpPr>
        <p:spPr bwMode="auto">
          <a:xfrm>
            <a:off x="4932363" y="5445125"/>
            <a:ext cx="1511300" cy="628650"/>
          </a:xfrm>
          <a:prstGeom prst="wedgeRectCallout">
            <a:avLst>
              <a:gd name="adj1" fmla="val -42019"/>
              <a:gd name="adj2" fmla="val -3156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You are not authorized to change this value</a:t>
            </a:r>
          </a:p>
        </p:txBody>
      </p:sp>
      <p:sp>
        <p:nvSpPr>
          <p:cNvPr id="55" name="AutoShape 23"/>
          <p:cNvSpPr>
            <a:spLocks noChangeArrowheads="1"/>
          </p:cNvSpPr>
          <p:nvPr/>
        </p:nvSpPr>
        <p:spPr bwMode="auto">
          <a:xfrm>
            <a:off x="6659563" y="1989138"/>
            <a:ext cx="2043112" cy="534987"/>
          </a:xfrm>
          <a:prstGeom prst="wedgeRectCallout">
            <a:avLst>
              <a:gd name="adj1" fmla="val -54273"/>
              <a:gd name="adj2" fmla="val 139019"/>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Notify me when the value changes</a:t>
            </a:r>
          </a:p>
        </p:txBody>
      </p:sp>
      <p:sp>
        <p:nvSpPr>
          <p:cNvPr id="56" name="AutoShape 24"/>
          <p:cNvSpPr>
            <a:spLocks noChangeArrowheads="1"/>
          </p:cNvSpPr>
          <p:nvPr/>
        </p:nvSpPr>
        <p:spPr bwMode="auto">
          <a:xfrm>
            <a:off x="6443663" y="3357563"/>
            <a:ext cx="769937" cy="792162"/>
          </a:xfrm>
          <a:prstGeom prst="wedgeRectCallout">
            <a:avLst>
              <a:gd name="adj1" fmla="val -6907"/>
              <a:gd name="adj2" fmla="val -85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20.5 AMPS</a:t>
            </a:r>
          </a:p>
        </p:txBody>
      </p:sp>
      <p:sp>
        <p:nvSpPr>
          <p:cNvPr id="57" name="AutoShape 25"/>
          <p:cNvSpPr>
            <a:spLocks noChangeArrowheads="1"/>
          </p:cNvSpPr>
          <p:nvPr/>
        </p:nvSpPr>
        <p:spPr bwMode="auto">
          <a:xfrm>
            <a:off x="7235825" y="3357563"/>
            <a:ext cx="638175" cy="800100"/>
          </a:xfrm>
          <a:prstGeom prst="wedgeRectCallout">
            <a:avLst>
              <a:gd name="adj1" fmla="val -43282"/>
              <a:gd name="adj2" fmla="val -86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10.5 AMPS</a:t>
            </a:r>
          </a:p>
        </p:txBody>
      </p:sp>
      <p:sp>
        <p:nvSpPr>
          <p:cNvPr id="58" name="AutoShape 26"/>
          <p:cNvSpPr>
            <a:spLocks noChangeArrowheads="1"/>
          </p:cNvSpPr>
          <p:nvPr/>
        </p:nvSpPr>
        <p:spPr bwMode="auto">
          <a:xfrm>
            <a:off x="7956550" y="3357563"/>
            <a:ext cx="782638" cy="800100"/>
          </a:xfrm>
          <a:prstGeom prst="wedgeRectCallout">
            <a:avLst>
              <a:gd name="adj1" fmla="val -7606"/>
              <a:gd name="adj2" fmla="val -90162"/>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0.0023 AMPS</a:t>
            </a:r>
          </a:p>
        </p:txBody>
      </p:sp>
      <p:sp>
        <p:nvSpPr>
          <p:cNvPr id="59" name="Rectangle 27"/>
          <p:cNvSpPr>
            <a:spLocks noChangeArrowheads="1"/>
          </p:cNvSpPr>
          <p:nvPr/>
        </p:nvSpPr>
        <p:spPr bwMode="auto">
          <a:xfrm>
            <a:off x="5219700" y="1196975"/>
            <a:ext cx="1046163" cy="639763"/>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“caput”</a:t>
            </a:r>
          </a:p>
        </p:txBody>
      </p:sp>
      <p:sp>
        <p:nvSpPr>
          <p:cNvPr id="60" name="Rectangle 28"/>
          <p:cNvSpPr>
            <a:spLocks noChangeArrowheads="1"/>
          </p:cNvSpPr>
          <p:nvPr/>
        </p:nvSpPr>
        <p:spPr bwMode="auto">
          <a:xfrm>
            <a:off x="4067175" y="1196975"/>
            <a:ext cx="936625" cy="9334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“get”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“caget”</a:t>
            </a:r>
          </a:p>
        </p:txBody>
      </p:sp>
      <p:sp>
        <p:nvSpPr>
          <p:cNvPr id="61" name="Rectangle 29"/>
          <p:cNvSpPr>
            <a:spLocks noChangeArrowheads="1"/>
          </p:cNvSpPr>
          <p:nvPr/>
        </p:nvSpPr>
        <p:spPr bwMode="auto">
          <a:xfrm>
            <a:off x="6443663" y="1196975"/>
            <a:ext cx="2016125" cy="346075"/>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“set a monitor”</a:t>
            </a:r>
          </a:p>
        </p:txBody>
      </p:sp>
      <p:sp>
        <p:nvSpPr>
          <p:cNvPr id="62" name="Rectangle 30"/>
          <p:cNvSpPr>
            <a:spLocks noChangeArrowheads="1"/>
          </p:cNvSpPr>
          <p:nvPr/>
        </p:nvSpPr>
        <p:spPr bwMode="auto">
          <a:xfrm>
            <a:off x="6588125" y="4652963"/>
            <a:ext cx="1885950" cy="9334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an event”</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 monitor”</a:t>
            </a:r>
          </a:p>
        </p:txBody>
      </p:sp>
      <p:sp>
        <p:nvSpPr>
          <p:cNvPr id="63" name="Rectangle 31"/>
          <p:cNvSpPr>
            <a:spLocks noChangeArrowheads="1"/>
          </p:cNvSpPr>
          <p:nvPr/>
        </p:nvSpPr>
        <p:spPr bwMode="auto">
          <a:xfrm>
            <a:off x="4859338" y="4005263"/>
            <a:ext cx="1441450" cy="5905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complete”</a:t>
            </a:r>
          </a:p>
        </p:txBody>
      </p:sp>
      <p:sp>
        <p:nvSpPr>
          <p:cNvPr id="64" name="Rectangle 32"/>
          <p:cNvSpPr>
            <a:spLocks noChangeArrowheads="1"/>
          </p:cNvSpPr>
          <p:nvPr/>
        </p:nvSpPr>
        <p:spPr bwMode="auto">
          <a:xfrm>
            <a:off x="4446588" y="4808538"/>
            <a:ext cx="485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5" name="Rectangle 33"/>
          <p:cNvSpPr>
            <a:spLocks noChangeArrowheads="1"/>
          </p:cNvSpPr>
          <p:nvPr/>
        </p:nvSpPr>
        <p:spPr bwMode="auto">
          <a:xfrm>
            <a:off x="4446588" y="5665788"/>
            <a:ext cx="485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6" name="Rectangle 34"/>
          <p:cNvSpPr>
            <a:spLocks noChangeArrowheads="1"/>
          </p:cNvSpPr>
          <p:nvPr/>
        </p:nvSpPr>
        <p:spPr bwMode="auto">
          <a:xfrm>
            <a:off x="755650" y="3141663"/>
            <a:ext cx="1512888" cy="398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Server</a:t>
            </a:r>
          </a:p>
        </p:txBody>
      </p:sp>
      <p:sp>
        <p:nvSpPr>
          <p:cNvPr id="67" name="Rectangle 35"/>
          <p:cNvSpPr>
            <a:spLocks noChangeArrowheads="1"/>
          </p:cNvSpPr>
          <p:nvPr/>
        </p:nvSpPr>
        <p:spPr bwMode="auto">
          <a:xfrm>
            <a:off x="755650" y="2636838"/>
            <a:ext cx="1377950" cy="44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Client</a:t>
            </a:r>
          </a:p>
        </p:txBody>
      </p:sp>
    </p:spTree>
    <p:extLst>
      <p:ext uri="{BB962C8B-B14F-4D97-AF65-F5344CB8AC3E}">
        <p14:creationId xmlns:p14="http://schemas.microsoft.com/office/powerpoint/2010/main" val="18816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10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down)">
                                      <p:cBhvr>
                                        <p:cTn id="47" dur="500"/>
                                        <p:tgtEl>
                                          <p:spTgt spid="5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10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10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10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10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down)">
                                      <p:cBhvr>
                                        <p:cTn id="91" dur="500"/>
                                        <p:tgtEl>
                                          <p:spTgt spid="6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wipe(down)">
                                      <p:cBhvr>
                                        <p:cTn id="9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Parts of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19</a:t>
            </a:fld>
            <a:endParaRPr lang="en-US"/>
          </a:p>
        </p:txBody>
      </p:sp>
      <p:sp>
        <p:nvSpPr>
          <p:cNvPr id="45" name="Rectangle 6"/>
          <p:cNvSpPr>
            <a:spLocks noChangeArrowheads="1"/>
          </p:cNvSpPr>
          <p:nvPr/>
        </p:nvSpPr>
        <p:spPr bwMode="auto">
          <a:xfrm>
            <a:off x="1060450" y="1168400"/>
            <a:ext cx="1350963" cy="1295400"/>
          </a:xfrm>
          <a:prstGeom prst="rect">
            <a:avLst/>
          </a:prstGeom>
          <a:solidFill>
            <a:srgbClr val="0000FF"/>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6" name="Rectangle 7"/>
          <p:cNvSpPr>
            <a:spLocks noChangeArrowheads="1"/>
          </p:cNvSpPr>
          <p:nvPr/>
        </p:nvSpPr>
        <p:spPr bwMode="auto">
          <a:xfrm>
            <a:off x="2895600" y="1168400"/>
            <a:ext cx="1420813" cy="1300163"/>
          </a:xfrm>
          <a:prstGeom prst="rect">
            <a:avLst/>
          </a:prstGeom>
          <a:solidFill>
            <a:srgbClr val="FF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7" name="Rectangle 8"/>
          <p:cNvSpPr>
            <a:spLocks noChangeArrowheads="1"/>
          </p:cNvSpPr>
          <p:nvPr/>
        </p:nvSpPr>
        <p:spPr bwMode="auto">
          <a:xfrm>
            <a:off x="2667000" y="3397250"/>
            <a:ext cx="1444625" cy="1427163"/>
          </a:xfrm>
          <a:prstGeom prst="rect">
            <a:avLst/>
          </a:prstGeom>
          <a:solidFill>
            <a:srgbClr val="00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8" name="Rectangle 9"/>
          <p:cNvSpPr>
            <a:spLocks noChangeArrowheads="1"/>
          </p:cNvSpPr>
          <p:nvPr/>
        </p:nvSpPr>
        <p:spPr bwMode="auto">
          <a:xfrm>
            <a:off x="4572000" y="3397250"/>
            <a:ext cx="1368425" cy="1397000"/>
          </a:xfrm>
          <a:prstGeom prst="rect">
            <a:avLst/>
          </a:prstGeom>
          <a:solidFill>
            <a:srgbClr val="FF00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9" name="Line 10"/>
          <p:cNvSpPr>
            <a:spLocks noChangeShapeType="1"/>
          </p:cNvSpPr>
          <p:nvPr/>
        </p:nvSpPr>
        <p:spPr bwMode="auto">
          <a:xfrm>
            <a:off x="1060450" y="2898775"/>
            <a:ext cx="5140325" cy="4763"/>
          </a:xfrm>
          <a:prstGeom prst="line">
            <a:avLst/>
          </a:prstGeom>
          <a:noFill/>
          <a:ln w="1270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Line 11"/>
          <p:cNvSpPr>
            <a:spLocks noChangeShapeType="1"/>
          </p:cNvSpPr>
          <p:nvPr/>
        </p:nvSpPr>
        <p:spPr bwMode="auto">
          <a:xfrm>
            <a:off x="1882775" y="24685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12"/>
          <p:cNvSpPr>
            <a:spLocks noChangeShapeType="1"/>
          </p:cNvSpPr>
          <p:nvPr/>
        </p:nvSpPr>
        <p:spPr bwMode="auto">
          <a:xfrm>
            <a:off x="3722688" y="24685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13"/>
          <p:cNvSpPr>
            <a:spLocks noChangeShapeType="1"/>
          </p:cNvSpPr>
          <p:nvPr/>
        </p:nvSpPr>
        <p:spPr bwMode="auto">
          <a:xfrm>
            <a:off x="3502025" y="2962275"/>
            <a:ext cx="6350" cy="436563"/>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14"/>
          <p:cNvSpPr>
            <a:spLocks noChangeShapeType="1"/>
          </p:cNvSpPr>
          <p:nvPr/>
        </p:nvSpPr>
        <p:spPr bwMode="auto">
          <a:xfrm>
            <a:off x="5391150" y="29638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54" name="Group 1"/>
          <p:cNvGrpSpPr>
            <a:grpSpLocks/>
          </p:cNvGrpSpPr>
          <p:nvPr/>
        </p:nvGrpSpPr>
        <p:grpSpPr bwMode="auto">
          <a:xfrm>
            <a:off x="152400" y="1239838"/>
            <a:ext cx="847725" cy="4781550"/>
            <a:chOff x="152400" y="1239738"/>
            <a:chExt cx="847725" cy="4781550"/>
          </a:xfrm>
        </p:grpSpPr>
        <p:sp>
          <p:nvSpPr>
            <p:cNvPr id="55" name="AutoShape 16"/>
            <p:cNvSpPr>
              <a:spLocks noChangeArrowheads="1"/>
            </p:cNvSpPr>
            <p:nvPr/>
          </p:nvSpPr>
          <p:spPr bwMode="auto">
            <a:xfrm>
              <a:off x="152400" y="1239738"/>
              <a:ext cx="847725" cy="4781550"/>
            </a:xfrm>
            <a:prstGeom prst="downArrow">
              <a:avLst>
                <a:gd name="adj1" fmla="val 50000"/>
                <a:gd name="adj2" fmla="val 141011"/>
              </a:avLst>
            </a:prstGeom>
            <a:solidFill>
              <a:srgbClr val="003366"/>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Text Box 17"/>
            <p:cNvSpPr txBox="1">
              <a:spLocks noChangeArrowheads="1"/>
            </p:cNvSpPr>
            <p:nvPr/>
          </p:nvSpPr>
          <p:spPr bwMode="auto">
            <a:xfrm rot="-5400000">
              <a:off x="-1295048" y="2803426"/>
              <a:ext cx="3571875"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Output</a:t>
              </a:r>
            </a:p>
          </p:txBody>
        </p:sp>
      </p:grpSp>
      <p:sp>
        <p:nvSpPr>
          <p:cNvPr id="57" name="AutoShape 19"/>
          <p:cNvSpPr>
            <a:spLocks noChangeArrowheads="1"/>
          </p:cNvSpPr>
          <p:nvPr/>
        </p:nvSpPr>
        <p:spPr bwMode="auto">
          <a:xfrm rot="10800000">
            <a:off x="6200775" y="1095375"/>
            <a:ext cx="847725" cy="4781550"/>
          </a:xfrm>
          <a:prstGeom prst="downArrow">
            <a:avLst>
              <a:gd name="adj1" fmla="val 50000"/>
              <a:gd name="adj2" fmla="val 141011"/>
            </a:avLst>
          </a:prstGeom>
          <a:solidFill>
            <a:srgbClr val="0033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8" name="Text Box 20"/>
          <p:cNvSpPr txBox="1">
            <a:spLocks noChangeArrowheads="1"/>
          </p:cNvSpPr>
          <p:nvPr/>
        </p:nvSpPr>
        <p:spPr bwMode="auto">
          <a:xfrm rot="5400000">
            <a:off x="5969000" y="2895600"/>
            <a:ext cx="1885950" cy="1079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          Input</a:t>
            </a:r>
          </a:p>
        </p:txBody>
      </p:sp>
      <p:pic>
        <p:nvPicPr>
          <p:cNvPr id="59" name="Picture 25" descr="VME-I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716338"/>
            <a:ext cx="7762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26" descr="laptop"/>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100388" y="1447800"/>
            <a:ext cx="1011237"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Picture 28" descr="Oscill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75" y="3708400"/>
            <a:ext cx="66357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Picture 29" descr="picotux"/>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0450" y="4498975"/>
            <a:ext cx="352425"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388" y="3789363"/>
            <a:ext cx="452437"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5" name="Group 42"/>
          <p:cNvGrpSpPr>
            <a:grpSpLocks/>
          </p:cNvGrpSpPr>
          <p:nvPr/>
        </p:nvGrpSpPr>
        <p:grpSpPr bwMode="auto">
          <a:xfrm>
            <a:off x="1547813" y="4797425"/>
            <a:ext cx="4479925" cy="1223963"/>
            <a:chOff x="668" y="3168"/>
            <a:chExt cx="3197" cy="995"/>
          </a:xfrm>
        </p:grpSpPr>
        <p:pic>
          <p:nvPicPr>
            <p:cNvPr id="66" name="Picture 24" descr="hardware-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3406"/>
              <a:ext cx="985"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 name="Line 32"/>
            <p:cNvSpPr>
              <a:spLocks noChangeShapeType="1"/>
            </p:cNvSpPr>
            <p:nvPr/>
          </p:nvSpPr>
          <p:spPr bwMode="auto">
            <a:xfrm flipH="1">
              <a:off x="1680" y="3168"/>
              <a:ext cx="210" cy="96"/>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8" name="Line 33"/>
            <p:cNvSpPr>
              <a:spLocks noChangeShapeType="1"/>
            </p:cNvSpPr>
            <p:nvPr/>
          </p:nvSpPr>
          <p:spPr bwMode="auto">
            <a:xfrm>
              <a:off x="3312" y="3168"/>
              <a:ext cx="86" cy="240"/>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9" name="Line 34"/>
            <p:cNvSpPr>
              <a:spLocks noChangeShapeType="1"/>
            </p:cNvSpPr>
            <p:nvPr/>
          </p:nvSpPr>
          <p:spPr bwMode="auto">
            <a:xfrm flipH="1">
              <a:off x="1776" y="3168"/>
              <a:ext cx="1296" cy="192"/>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70" name="Line 35"/>
            <p:cNvSpPr>
              <a:spLocks noChangeShapeType="1"/>
            </p:cNvSpPr>
            <p:nvPr/>
          </p:nvSpPr>
          <p:spPr bwMode="auto">
            <a:xfrm>
              <a:off x="2016" y="3168"/>
              <a:ext cx="182" cy="240"/>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71" name="Picture 23" descr="robot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0" y="3264"/>
              <a:ext cx="846" cy="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 name="Picture 22" descr="Superbe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 y="3264"/>
              <a:ext cx="1198" cy="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3" name="Text Box 36"/>
          <p:cNvSpPr txBox="1">
            <a:spLocks noChangeArrowheads="1"/>
          </p:cNvSpPr>
          <p:nvPr/>
        </p:nvSpPr>
        <p:spPr bwMode="auto">
          <a:xfrm>
            <a:off x="2981325" y="3406775"/>
            <a:ext cx="935038"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4" name="Text Box 37"/>
          <p:cNvSpPr txBox="1">
            <a:spLocks noChangeArrowheads="1"/>
          </p:cNvSpPr>
          <p:nvPr/>
        </p:nvSpPr>
        <p:spPr bwMode="auto">
          <a:xfrm>
            <a:off x="5187950" y="3408363"/>
            <a:ext cx="365125" cy="246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00"/>
                </a:solidFill>
                <a:effectLst/>
                <a:uLnTx/>
                <a:uFillTx/>
                <a:latin typeface="Arial" charset="0"/>
                <a:ea typeface="ＭＳ Ｐゴシック" charset="0"/>
                <a:cs typeface="Arial" charset="0"/>
              </a:rPr>
              <a:t>IOC</a:t>
            </a:r>
          </a:p>
        </p:txBody>
      </p:sp>
      <p:sp>
        <p:nvSpPr>
          <p:cNvPr id="75" name="Text Box 38"/>
          <p:cNvSpPr txBox="1">
            <a:spLocks noChangeArrowheads="1"/>
          </p:cNvSpPr>
          <p:nvPr/>
        </p:nvSpPr>
        <p:spPr bwMode="auto">
          <a:xfrm>
            <a:off x="1162050" y="2205038"/>
            <a:ext cx="11049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Control Room</a:t>
            </a:r>
          </a:p>
        </p:txBody>
      </p:sp>
      <p:sp>
        <p:nvSpPr>
          <p:cNvPr id="76" name="Text Box 39"/>
          <p:cNvSpPr txBox="1">
            <a:spLocks noChangeArrowheads="1"/>
          </p:cNvSpPr>
          <p:nvPr/>
        </p:nvSpPr>
        <p:spPr bwMode="auto">
          <a:xfrm>
            <a:off x="1355725" y="1196975"/>
            <a:ext cx="747713"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CA Client</a:t>
            </a:r>
          </a:p>
        </p:txBody>
      </p:sp>
      <p:sp>
        <p:nvSpPr>
          <p:cNvPr id="77" name="Text Box 40"/>
          <p:cNvSpPr txBox="1">
            <a:spLocks noChangeArrowheads="1"/>
          </p:cNvSpPr>
          <p:nvPr/>
        </p:nvSpPr>
        <p:spPr bwMode="auto">
          <a:xfrm>
            <a:off x="3243263" y="1196975"/>
            <a:ext cx="747712"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 Client</a:t>
            </a:r>
          </a:p>
        </p:txBody>
      </p:sp>
      <p:sp>
        <p:nvSpPr>
          <p:cNvPr id="78" name="Text Box 41"/>
          <p:cNvSpPr txBox="1">
            <a:spLocks noChangeArrowheads="1"/>
          </p:cNvSpPr>
          <p:nvPr/>
        </p:nvSpPr>
        <p:spPr bwMode="auto">
          <a:xfrm>
            <a:off x="4716463" y="3408363"/>
            <a:ext cx="933450" cy="246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9" name="AutoShape 43"/>
          <p:cNvSpPr>
            <a:spLocks noChangeArrowheads="1"/>
          </p:cNvSpPr>
          <p:nvPr/>
        </p:nvSpPr>
        <p:spPr bwMode="auto">
          <a:xfrm>
            <a:off x="7048500" y="3600450"/>
            <a:ext cx="1982788" cy="1630363"/>
          </a:xfrm>
          <a:prstGeom prst="wedgeRoundRectCallout">
            <a:avLst>
              <a:gd name="adj1" fmla="val -95315"/>
              <a:gd name="adj2" fmla="val 4139"/>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ysClr val="windowText" lastClr="000000"/>
                </a:solidFill>
                <a:effectLst/>
                <a:uLnTx/>
                <a:uFillTx/>
              </a:rPr>
              <a:t>Server Programs:</a:t>
            </a: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(user programs)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Realtime Control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333399"/>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33399"/>
                </a:solidFill>
                <a:effectLst/>
                <a:uLnTx/>
                <a:uFillTx/>
              </a:rPr>
              <a:t>Records</a:t>
            </a:r>
          </a:p>
        </p:txBody>
      </p:sp>
      <p:sp>
        <p:nvSpPr>
          <p:cNvPr id="80" name="AutoShape 44"/>
          <p:cNvSpPr>
            <a:spLocks noChangeArrowheads="1"/>
          </p:cNvSpPr>
          <p:nvPr/>
        </p:nvSpPr>
        <p:spPr bwMode="auto">
          <a:xfrm>
            <a:off x="7162800" y="1095375"/>
            <a:ext cx="1868488" cy="1385888"/>
          </a:xfrm>
          <a:prstGeom prst="wedgeRoundRectCallout">
            <a:avLst>
              <a:gd name="adj1" fmla="val -188231"/>
              <a:gd name="adj2" fmla="val 15139"/>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Client Programs: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Alarm, </a:t>
            </a:r>
            <a:r>
              <a:rPr kumimoji="0" lang="en-US" sz="1600" b="0" i="0" u="none" strike="noStrike" kern="0" cap="none" spc="0" normalizeH="0" baseline="0" noProof="0" dirty="0" err="1">
                <a:ln>
                  <a:noFill/>
                </a:ln>
                <a:solidFill>
                  <a:sysClr val="windowText" lastClr="000000"/>
                </a:solidFill>
                <a:effectLst/>
                <a:uLnTx/>
                <a:uFillTx/>
              </a:rPr>
              <a:t>Striptool</a:t>
            </a:r>
            <a:r>
              <a:rPr kumimoji="0" lang="en-US" sz="1600" b="0" i="0" u="none" strike="noStrike" kern="0" cap="none" spc="0" normalizeH="0" baseline="0" noProof="0" dirty="0">
                <a:ln>
                  <a:noFill/>
                </a:ln>
                <a:solidFill>
                  <a:sysClr val="windowText" lastClr="000000"/>
                </a:solidFill>
                <a:effectLst/>
                <a:uLnTx/>
                <a:uFillTx/>
              </a:rPr>
              <a:t>, CS-Studio,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many more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(user programs)</a:t>
            </a:r>
          </a:p>
        </p:txBody>
      </p:sp>
      <p:sp>
        <p:nvSpPr>
          <p:cNvPr id="81" name="AutoShape 46"/>
          <p:cNvSpPr>
            <a:spLocks noChangeArrowheads="1"/>
          </p:cNvSpPr>
          <p:nvPr/>
        </p:nvSpPr>
        <p:spPr bwMode="auto">
          <a:xfrm>
            <a:off x="7162800" y="2587625"/>
            <a:ext cx="1868488" cy="820738"/>
          </a:xfrm>
          <a:prstGeom prst="wedgeRoundRectCallout">
            <a:avLst>
              <a:gd name="adj1" fmla="val -108792"/>
              <a:gd name="adj2" fmla="val -14218"/>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Channel Access:</a:t>
            </a:r>
            <a:endParaRPr kumimoji="0" lang="en-US" sz="16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(UDP/TCP)</a:t>
            </a:r>
          </a:p>
        </p:txBody>
      </p:sp>
      <p:sp>
        <p:nvSpPr>
          <p:cNvPr id="82" name="AutoShape 49"/>
          <p:cNvSpPr>
            <a:spLocks noChangeArrowheads="1"/>
          </p:cNvSpPr>
          <p:nvPr/>
        </p:nvSpPr>
        <p:spPr bwMode="auto">
          <a:xfrm rot="21420943">
            <a:off x="6596063" y="5454650"/>
            <a:ext cx="2300287" cy="103346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1600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Hardware: </a:t>
            </a:r>
            <a:r>
              <a:rPr kumimoji="0" lang="en-US" sz="1600" b="0" i="0" u="none" strike="noStrike" kern="0" cap="none" spc="0" normalizeH="0" baseline="0" noProof="0" dirty="0">
                <a:ln>
                  <a:noFill/>
                </a:ln>
                <a:solidFill>
                  <a:sysClr val="windowText" lastClr="000000"/>
                </a:solidFill>
                <a:effectLst/>
                <a:uLnTx/>
                <a:uFillTx/>
              </a:rPr>
              <a:t>maybe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controllers and PLCs</a:t>
            </a:r>
          </a:p>
        </p:txBody>
      </p:sp>
      <p:pic>
        <p:nvPicPr>
          <p:cNvPr id="8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1300" y="3832225"/>
            <a:ext cx="452438"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Picture 83"/>
          <p:cNvPicPr>
            <a:picLocks noChangeAspect="1"/>
          </p:cNvPicPr>
          <p:nvPr/>
        </p:nvPicPr>
        <p:blipFill>
          <a:blip r:embed="rId10"/>
          <a:stretch>
            <a:fillRect/>
          </a:stretch>
        </p:blipFill>
        <p:spPr>
          <a:xfrm>
            <a:off x="1162050" y="1447800"/>
            <a:ext cx="1104900" cy="701353"/>
          </a:xfrm>
          <a:prstGeom prst="rect">
            <a:avLst/>
          </a:prstGeom>
        </p:spPr>
      </p:pic>
    </p:spTree>
    <p:extLst>
      <p:ext uri="{BB962C8B-B14F-4D97-AF65-F5344CB8AC3E}">
        <p14:creationId xmlns:p14="http://schemas.microsoft.com/office/powerpoint/2010/main" val="405836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linds(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9">
                                            <p:bg/>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9">
                                            <p:txEl>
                                              <p:pRg st="0" end="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xEl>
                                              <p:pRg st="1" end="1"/>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9">
                                            <p:txEl>
                                              <p:pRg st="3" end="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9">
                                            <p:txEl>
                                              <p:pRg st="5" end="5"/>
                                            </p:txEl>
                                          </p:spTgt>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78"/>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P spid="78" grpId="1"/>
      <p:bldP spid="79" grpId="0" build="allAtOnce" animBg="1"/>
      <p:bldP spid="80" grpId="0" animBg="1"/>
      <p:bldP spid="81" grpId="0" animBg="1"/>
      <p:bldP spid="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Some slides in this talk came from </a:t>
            </a:r>
          </a:p>
          <a:p>
            <a:pPr lvl="1"/>
            <a:r>
              <a:rPr kumimoji="1" lang="en-US" altLang="ja-JP" dirty="0"/>
              <a:t>EPICS Introduction by Andrew Johnson at APS EPICS Training 2014 and at LBNL 2016</a:t>
            </a:r>
          </a:p>
          <a:p>
            <a:pPr lvl="1"/>
            <a:r>
              <a:rPr kumimoji="1" lang="en-US" altLang="ja-JP" dirty="0"/>
              <a:t>"Accelerator Controls” by </a:t>
            </a:r>
            <a:r>
              <a:rPr kumimoji="1" lang="en-US" altLang="ja-JP" dirty="0" err="1"/>
              <a:t>Elke</a:t>
            </a:r>
            <a:r>
              <a:rPr kumimoji="1" lang="en-US" altLang="ja-JP" dirty="0"/>
              <a:t> </a:t>
            </a:r>
            <a:r>
              <a:rPr kumimoji="1" lang="en-US" altLang="ja-JP" dirty="0" err="1"/>
              <a:t>Zimoch</a:t>
            </a:r>
            <a:r>
              <a:rPr kumimoji="1" lang="en-US" altLang="ja-JP" dirty="0"/>
              <a:t> from PSI at JUAL (Joint Universities Accelerator School) serials</a:t>
            </a:r>
          </a:p>
          <a:p>
            <a:pPr lvl="1"/>
            <a:r>
              <a:rPr kumimoji="1" lang="en-US" altLang="ja-JP" dirty="0"/>
              <a:t>EPICS Training at PSI by </a:t>
            </a:r>
            <a:r>
              <a:rPr kumimoji="1" lang="en-US" altLang="ja-JP" dirty="0" err="1"/>
              <a:t>Elke</a:t>
            </a:r>
            <a:r>
              <a:rPr kumimoji="1" lang="en-US" altLang="ja-JP" dirty="0"/>
              <a:t> </a:t>
            </a:r>
            <a:r>
              <a:rPr kumimoji="1" lang="en-US" altLang="ja-JP" dirty="0" err="1"/>
              <a:t>Zimoch</a:t>
            </a:r>
            <a:r>
              <a:rPr kumimoji="1" lang="en-US" altLang="ja-JP" dirty="0"/>
              <a:t> from PSI</a:t>
            </a:r>
          </a:p>
          <a:p>
            <a:pPr lvl="1"/>
            <a:r>
              <a:rPr kumimoji="1" lang="en-US" altLang="ja-JP" dirty="0"/>
              <a:t>Serial training courses by Bob </a:t>
            </a:r>
            <a:r>
              <a:rPr kumimoji="1" lang="en-US" altLang="ja-JP" dirty="0" err="1"/>
              <a:t>Dalesio</a:t>
            </a:r>
            <a:endParaRPr kumimoji="1" lang="en-US" altLang="ja-JP" dirty="0"/>
          </a:p>
          <a:p>
            <a:r>
              <a:rPr kumimoji="1" lang="en-US" altLang="ja-JP" dirty="0"/>
              <a:t>Special Thanks to</a:t>
            </a:r>
          </a:p>
          <a:p>
            <a:pPr marL="0" indent="0" algn="ctr">
              <a:buNone/>
            </a:pPr>
            <a:r>
              <a:rPr kumimoji="1" lang="en-US" altLang="ja-JP" dirty="0"/>
              <a:t>Bob </a:t>
            </a:r>
            <a:r>
              <a:rPr kumimoji="1" lang="en-US" altLang="ja-JP" dirty="0" err="1"/>
              <a:t>Dalesio</a:t>
            </a:r>
            <a:r>
              <a:rPr kumimoji="1" lang="en-US" altLang="ja-JP" dirty="0"/>
              <a:t> (FRIB)</a:t>
            </a:r>
            <a:br>
              <a:rPr kumimoji="1" lang="en-US" altLang="ja-JP" dirty="0"/>
            </a:br>
            <a:r>
              <a:rPr kumimoji="1" lang="en-US" altLang="ja-JP" dirty="0"/>
              <a:t> Andrew Johnson (ANL)</a:t>
            </a:r>
            <a:br>
              <a:rPr kumimoji="1" lang="en-US" altLang="ja-JP" dirty="0"/>
            </a:br>
            <a:r>
              <a:rPr kumimoji="1" lang="en-US" altLang="ja-JP" dirty="0" err="1"/>
              <a:t>Elke</a:t>
            </a:r>
            <a:r>
              <a:rPr kumimoji="1" lang="en-US" altLang="ja-JP" dirty="0"/>
              <a:t> </a:t>
            </a:r>
            <a:r>
              <a:rPr kumimoji="1" lang="en-US" altLang="ja-JP" dirty="0" err="1"/>
              <a:t>Zimoch</a:t>
            </a:r>
            <a:r>
              <a:rPr kumimoji="1" lang="en-US" altLang="ja-JP" dirty="0"/>
              <a:t> (PSI)</a:t>
            </a:r>
          </a:p>
          <a:p>
            <a:pPr lvl="1"/>
            <a:endParaRPr kumimoji="1" lang="ja-JP" altLang="en-US" dirty="0"/>
          </a:p>
        </p:txBody>
      </p:sp>
      <p:sp>
        <p:nvSpPr>
          <p:cNvPr id="3" name="Title 2"/>
          <p:cNvSpPr>
            <a:spLocks noGrp="1"/>
          </p:cNvSpPr>
          <p:nvPr>
            <p:ph type="title"/>
          </p:nvPr>
        </p:nvSpPr>
        <p:spPr>
          <a:xfrm>
            <a:off x="76200" y="284394"/>
            <a:ext cx="8991600" cy="488498"/>
          </a:xfrm>
        </p:spPr>
        <p:txBody>
          <a:bodyPr/>
          <a:lstStyle/>
          <a:p>
            <a:r>
              <a:rPr kumimoji="1" lang="en-US" altLang="ja-JP" dirty="0"/>
              <a:t>Acknowledgments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a:t>
            </a:fld>
            <a:endParaRPr lang="en-US"/>
          </a:p>
        </p:txBody>
      </p:sp>
    </p:spTree>
    <p:extLst>
      <p:ext uri="{BB962C8B-B14F-4D97-AF65-F5344CB8AC3E}">
        <p14:creationId xmlns:p14="http://schemas.microsoft.com/office/powerpoint/2010/main" val="2890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IOC means: </a:t>
            </a:r>
            <a:r>
              <a:rPr lang="en-US" altLang="ja-JP" b="1" u="sng" dirty="0">
                <a:solidFill>
                  <a:srgbClr val="FF0000"/>
                </a:solidFill>
              </a:rPr>
              <a:t>I</a:t>
            </a:r>
            <a:r>
              <a:rPr lang="en-US" altLang="ja-JP" dirty="0"/>
              <a:t>nput </a:t>
            </a:r>
            <a:r>
              <a:rPr lang="en-US" altLang="ja-JP" b="1" u="sng" dirty="0">
                <a:solidFill>
                  <a:srgbClr val="FF0000"/>
                </a:solidFill>
              </a:rPr>
              <a:t>O</a:t>
            </a:r>
            <a:r>
              <a:rPr lang="en-US" altLang="ja-JP" dirty="0"/>
              <a:t>utput </a:t>
            </a:r>
            <a:r>
              <a:rPr lang="en-US" altLang="ja-JP" b="1" u="sng" dirty="0">
                <a:solidFill>
                  <a:srgbClr val="FF0000"/>
                </a:solidFill>
              </a:rPr>
              <a:t>C</a:t>
            </a:r>
            <a:r>
              <a:rPr lang="en-US" altLang="ja-JP" dirty="0"/>
              <a:t>ontroller</a:t>
            </a:r>
          </a:p>
          <a:p>
            <a:pPr lvl="1"/>
            <a:r>
              <a:rPr lang="en-US" altLang="ja-JP" dirty="0"/>
              <a:t>A special CA Server and CA Client (IOCs can “talk” to each other)</a:t>
            </a:r>
          </a:p>
          <a:p>
            <a:pPr lvl="1"/>
            <a:r>
              <a:rPr lang="en-US" altLang="ja-JP" dirty="0"/>
              <a:t>A computer running the “IOC Core” program (at least once)</a:t>
            </a:r>
          </a:p>
          <a:p>
            <a:pPr lvl="1"/>
            <a:r>
              <a:rPr lang="en-US" altLang="ja-JP" dirty="0"/>
              <a:t>This computer may be:</a:t>
            </a:r>
          </a:p>
          <a:p>
            <a:pPr lvl="2"/>
            <a:r>
              <a:rPr lang="en-US" altLang="ja-JP" dirty="0"/>
              <a:t>VME, </a:t>
            </a:r>
            <a:r>
              <a:rPr lang="en-US" altLang="ja-JP" dirty="0" err="1"/>
              <a:t>cPCI</a:t>
            </a:r>
            <a:r>
              <a:rPr lang="en-US" altLang="ja-JP" dirty="0"/>
              <a:t>, </a:t>
            </a:r>
            <a:r>
              <a:rPr lang="en-US" altLang="ja-JP" dirty="0" err="1"/>
              <a:t>uTCA</a:t>
            </a:r>
            <a:r>
              <a:rPr lang="en-US" altLang="ja-JP" dirty="0"/>
              <a:t>, PC laptop, PC workstation, FPGA, ARM</a:t>
            </a:r>
          </a:p>
          <a:p>
            <a:pPr lvl="2"/>
            <a:r>
              <a:rPr lang="en-US" altLang="ja-JP" dirty="0"/>
              <a:t>Running operating system:</a:t>
            </a:r>
          </a:p>
          <a:p>
            <a:pPr lvl="3"/>
            <a:r>
              <a:rPr lang="en-US" altLang="ja-JP" dirty="0" err="1"/>
              <a:t>vxWorks</a:t>
            </a:r>
            <a:r>
              <a:rPr lang="en-US" altLang="ja-JP" dirty="0"/>
              <a:t>, RTEMS, Linux, Windows, OSX, Unix, Soft BLADE</a:t>
            </a:r>
          </a:p>
          <a:p>
            <a:r>
              <a:rPr lang="en-US" altLang="ja-JP" dirty="0"/>
              <a:t>An IOC normally is connected to input and/or output hardware (otherwise called </a:t>
            </a:r>
            <a:r>
              <a:rPr lang="en-US" altLang="ja-JP" dirty="0" err="1"/>
              <a:t>softIOC</a:t>
            </a:r>
            <a:r>
              <a:rPr lang="en-US" altLang="ja-JP" dirty="0"/>
              <a:t>)</a:t>
            </a:r>
          </a:p>
          <a:p>
            <a:r>
              <a:rPr lang="en-US" altLang="ja-JP" dirty="0"/>
              <a:t>An IOC runs a record database, which defines what this IOC is doing</a:t>
            </a:r>
          </a:p>
          <a:p>
            <a:r>
              <a:rPr lang="en-US" altLang="ja-JP" dirty="0"/>
              <a:t>One IOC != One Computer</a:t>
            </a:r>
          </a:p>
          <a:p>
            <a:pPr lvl="1"/>
            <a:r>
              <a:rPr lang="en-US" altLang="ja-JP" dirty="0"/>
              <a:t>An IOC is one OS process running on a computer</a:t>
            </a:r>
          </a:p>
          <a:p>
            <a:pPr lvl="1"/>
            <a:r>
              <a:rPr lang="en-US" altLang="ja-JP" dirty="0"/>
              <a:t>On single task OS, one IOC == one computer</a:t>
            </a:r>
          </a:p>
          <a:p>
            <a:pPr lvl="1"/>
            <a:r>
              <a:rPr lang="en-US" altLang="ja-JP" dirty="0"/>
              <a:t>An computer could run more than one IOC process</a:t>
            </a:r>
          </a:p>
          <a:p>
            <a:pPr lvl="2"/>
            <a:r>
              <a:rPr lang="en-US" altLang="ja-JP" dirty="0"/>
              <a:t>Linux, Windows, OSX, and so on</a:t>
            </a:r>
          </a:p>
        </p:txBody>
      </p:sp>
      <p:sp>
        <p:nvSpPr>
          <p:cNvPr id="3" name="Title 2"/>
          <p:cNvSpPr>
            <a:spLocks noGrp="1"/>
          </p:cNvSpPr>
          <p:nvPr>
            <p:ph type="title"/>
          </p:nvPr>
        </p:nvSpPr>
        <p:spPr/>
        <p:txBody>
          <a:bodyPr/>
          <a:lstStyle/>
          <a:p>
            <a:r>
              <a:rPr lang="en-US" altLang="ja-JP"/>
              <a:t>What is an IOC?</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20</a:t>
            </a:fld>
            <a:endParaRPr lang="en-US"/>
          </a:p>
        </p:txBody>
      </p:sp>
    </p:spTree>
    <p:extLst>
      <p:ext uri="{BB962C8B-B14F-4D97-AF65-F5344CB8AC3E}">
        <p14:creationId xmlns:p14="http://schemas.microsoft.com/office/powerpoint/2010/main" val="34589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blinds(horizontal)">
                                      <p:cBhvr>
                                        <p:cTn id="7" dur="500"/>
                                        <p:tgtEl>
                                          <p:spTgt spid="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8" end="8"/>
                                            </p:txEl>
                                          </p:spTgt>
                                        </p:tgtEl>
                                        <p:attrNameLst>
                                          <p:attrName>style.visibility</p:attrName>
                                        </p:attrNameLst>
                                      </p:cBhvr>
                                      <p:to>
                                        <p:strVal val="visible"/>
                                      </p:to>
                                    </p:set>
                                    <p:animEffect transition="in" filter="blinds(horizontal)">
                                      <p:cBhvr>
                                        <p:cTn id="12" dur="500"/>
                                        <p:tgtEl>
                                          <p:spTgt spid="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blinds(horizontal)">
                                      <p:cBhvr>
                                        <p:cTn id="17" dur="500"/>
                                        <p:tgtEl>
                                          <p:spTgt spid="2">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10" end="10"/>
                                            </p:txEl>
                                          </p:spTgt>
                                        </p:tgtEl>
                                        <p:attrNameLst>
                                          <p:attrName>style.visibility</p:attrName>
                                        </p:attrNameLst>
                                      </p:cBhvr>
                                      <p:to>
                                        <p:strVal val="visible"/>
                                      </p:to>
                                    </p:set>
                                    <p:animEffect transition="in" filter="blinds(horizontal)">
                                      <p:cBhvr>
                                        <p:cTn id="20" dur="500"/>
                                        <p:tgtEl>
                                          <p:spTgt spid="2">
                                            <p:txEl>
                                              <p:pRg st="10" end="1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animEffect transition="in" filter="blinds(horizontal)">
                                      <p:cBhvr>
                                        <p:cTn id="23" dur="500"/>
                                        <p:tgtEl>
                                          <p:spTgt spid="2">
                                            <p:txEl>
                                              <p:pRg st="11" end="1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12" end="12"/>
                                            </p:txEl>
                                          </p:spTgt>
                                        </p:tgtEl>
                                        <p:attrNameLst>
                                          <p:attrName>style.visibility</p:attrName>
                                        </p:attrNameLst>
                                      </p:cBhvr>
                                      <p:to>
                                        <p:strVal val="visible"/>
                                      </p:to>
                                    </p:set>
                                    <p:animEffect transition="in" filter="blinds(horizontal)">
                                      <p:cBhvr>
                                        <p:cTn id="26" dur="500"/>
                                        <p:tgtEl>
                                          <p:spTgt spid="2">
                                            <p:txEl>
                                              <p:pRg st="12" end="1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animEffect transition="in" filter="blinds(horizontal)">
                                      <p:cBhvr>
                                        <p:cTn id="29"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Close Look at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21</a:t>
            </a:fld>
            <a:endParaRPr lang="en-US"/>
          </a:p>
        </p:txBody>
      </p:sp>
      <p:sp>
        <p:nvSpPr>
          <p:cNvPr id="15" name="Text Box 3"/>
          <p:cNvSpPr txBox="1">
            <a:spLocks noChangeArrowheads="1"/>
          </p:cNvSpPr>
          <p:nvPr/>
        </p:nvSpPr>
        <p:spPr bwMode="auto">
          <a:xfrm>
            <a:off x="6194425" y="1235075"/>
            <a:ext cx="2209800" cy="648512"/>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16" name="Text Box 4"/>
          <p:cNvSpPr txBox="1">
            <a:spLocks noChangeArrowheads="1"/>
          </p:cNvSpPr>
          <p:nvPr/>
        </p:nvSpPr>
        <p:spPr bwMode="auto">
          <a:xfrm>
            <a:off x="250825" y="18446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 name="Text Box 5"/>
          <p:cNvSpPr txBox="1">
            <a:spLocks noChangeArrowheads="1"/>
          </p:cNvSpPr>
          <p:nvPr/>
        </p:nvSpPr>
        <p:spPr bwMode="auto">
          <a:xfrm>
            <a:off x="250825" y="23780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8" name="Text Box 6"/>
          <p:cNvSpPr txBox="1">
            <a:spLocks noChangeArrowheads="1"/>
          </p:cNvSpPr>
          <p:nvPr/>
        </p:nvSpPr>
        <p:spPr bwMode="auto">
          <a:xfrm>
            <a:off x="250825" y="29114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9" name="Text Box 7"/>
          <p:cNvSpPr txBox="1">
            <a:spLocks noChangeArrowheads="1"/>
          </p:cNvSpPr>
          <p:nvPr/>
        </p:nvSpPr>
        <p:spPr bwMode="auto">
          <a:xfrm>
            <a:off x="250825" y="3444875"/>
            <a:ext cx="86106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0" name="Text Box 8"/>
          <p:cNvSpPr txBox="1">
            <a:spLocks noChangeArrowheads="1"/>
          </p:cNvSpPr>
          <p:nvPr/>
        </p:nvSpPr>
        <p:spPr bwMode="auto">
          <a:xfrm>
            <a:off x="250825" y="3978275"/>
            <a:ext cx="86106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1" name="Text Box 10"/>
          <p:cNvSpPr txBox="1">
            <a:spLocks noChangeArrowheads="1"/>
          </p:cNvSpPr>
          <p:nvPr/>
        </p:nvSpPr>
        <p:spPr bwMode="auto">
          <a:xfrm>
            <a:off x="395288" y="5029200"/>
            <a:ext cx="8496300" cy="106401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A measured value is an object with multiple related information</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that have different data types.</a:t>
            </a: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 </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One object is called an EPICS record</a:t>
            </a:r>
            <a:endPar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22" name="Text Box 12"/>
          <p:cNvSpPr txBox="1">
            <a:spLocks noChangeArrowheads="1"/>
          </p:cNvSpPr>
          <p:nvPr/>
        </p:nvSpPr>
        <p:spPr bwMode="auto">
          <a:xfrm>
            <a:off x="250825" y="4511675"/>
            <a:ext cx="8686800" cy="463846"/>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23" name="Text Box 13"/>
          <p:cNvSpPr txBox="1">
            <a:spLocks noChangeArrowheads="1"/>
          </p:cNvSpPr>
          <p:nvPr/>
        </p:nvSpPr>
        <p:spPr bwMode="auto">
          <a:xfrm>
            <a:off x="403225" y="1311275"/>
            <a:ext cx="53213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Value with a data type</a:t>
            </a:r>
          </a:p>
        </p:txBody>
      </p:sp>
    </p:spTree>
    <p:extLst>
      <p:ext uri="{BB962C8B-B14F-4D97-AF65-F5344CB8AC3E}">
        <p14:creationId xmlns:p14="http://schemas.microsoft.com/office/powerpoint/2010/main" val="417385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utoUpdateAnimBg="0"/>
      <p:bldP spid="17" grpId="0" autoUpdateAnimBg="0"/>
      <p:bldP spid="18" grpId="0" autoUpdateAnimBg="0"/>
      <p:bldP spid="19" grpId="0" autoUpdateAnimBg="0"/>
      <p:bldP spid="20" grpId="0" autoUpdateAnimBg="0"/>
      <p:bldP spid="21" grpId="0"/>
      <p:bldP spid="22" grpId="0" autoUpdateAnimBg="0"/>
      <p:bldP spid="2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Record is an object with</a:t>
            </a:r>
          </a:p>
          <a:p>
            <a:pPr lvl="1"/>
            <a:r>
              <a:rPr lang="en-US" altLang="ja-JP" dirty="0"/>
              <a:t>a unique name</a:t>
            </a:r>
          </a:p>
          <a:p>
            <a:pPr lvl="1"/>
            <a:r>
              <a:rPr lang="en-US" altLang="ja-JP" dirty="0"/>
              <a:t>controllable properties (fields)</a:t>
            </a:r>
          </a:p>
          <a:p>
            <a:pPr lvl="2"/>
            <a:r>
              <a:rPr lang="en-US" altLang="ja-JP" dirty="0"/>
              <a:t>contain information (data) different data types can appear in different fields</a:t>
            </a:r>
          </a:p>
          <a:p>
            <a:pPr lvl="1"/>
            <a:r>
              <a:rPr lang="en-US" altLang="ja-JP" dirty="0"/>
              <a:t>A behavior - defined by its record type</a:t>
            </a:r>
          </a:p>
          <a:p>
            <a:pPr lvl="1"/>
            <a:r>
              <a:rPr lang="en-US" altLang="ja-JP" dirty="0"/>
              <a:t>the ability to perform actions on that data</a:t>
            </a:r>
          </a:p>
          <a:p>
            <a:endParaRPr lang="ja-JP" altLang="en-US" dirty="0"/>
          </a:p>
        </p:txBody>
      </p:sp>
      <p:sp>
        <p:nvSpPr>
          <p:cNvPr id="3" name="Title 2"/>
          <p:cNvSpPr>
            <a:spLocks noGrp="1"/>
          </p:cNvSpPr>
          <p:nvPr>
            <p:ph type="title"/>
          </p:nvPr>
        </p:nvSpPr>
        <p:spPr/>
        <p:txBody>
          <a:bodyPr/>
          <a:lstStyle/>
          <a:p>
            <a:r>
              <a:rPr lang="en-US" altLang="ja-JP"/>
              <a:t>What are Records?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22</a:t>
            </a:fld>
            <a:endParaRPr lang="en-US"/>
          </a:p>
        </p:txBody>
      </p:sp>
      <p:sp>
        <p:nvSpPr>
          <p:cNvPr id="20" name="Text Box 4"/>
          <p:cNvSpPr txBox="1">
            <a:spLocks noChangeArrowheads="1"/>
          </p:cNvSpPr>
          <p:nvPr/>
        </p:nvSpPr>
        <p:spPr bwMode="auto">
          <a:xfrm>
            <a:off x="2987675" y="3525838"/>
            <a:ext cx="3481388" cy="166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ED181E"/>
                </a:solidFill>
                <a:effectLst/>
                <a:uLnTx/>
                <a:uFillTx/>
                <a:latin typeface="Courier New" charset="0"/>
                <a:ea typeface="ＭＳ Ｐゴシック" charset="0"/>
                <a:cs typeface="Arial" charset="0"/>
              </a:rPr>
              <a:t>XYZ1234</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Employee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James Bond</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Badge Number: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007</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Address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Whitehall, London</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Salary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Courier New" charset="0"/>
              </a:rPr>
              <a:t>£70070.07</a:t>
            </a:r>
            <a:endPar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endParaRPr>
          </a:p>
        </p:txBody>
      </p:sp>
      <p:sp>
        <p:nvSpPr>
          <p:cNvPr id="21" name="Text Box 5"/>
          <p:cNvSpPr txBox="1">
            <a:spLocks noChangeArrowheads="1"/>
          </p:cNvSpPr>
          <p:nvPr/>
        </p:nvSpPr>
        <p:spPr bwMode="auto">
          <a:xfrm>
            <a:off x="900113" y="3505200"/>
            <a:ext cx="15176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unique name</a:t>
            </a:r>
            <a:endParaRPr kumimoji="0" lang="en-US" sz="1800" b="0" i="0" u="none" strike="noStrike" kern="0" cap="none" spc="0" normalizeH="0" baseline="0" noProof="0" dirty="0">
              <a:ln>
                <a:noFill/>
              </a:ln>
              <a:solidFill>
                <a:srgbClr val="ED181E"/>
              </a:solidFill>
              <a:effectLst/>
              <a:uLnTx/>
              <a:uFillTx/>
              <a:latin typeface="Arial" charset="0"/>
              <a:ea typeface="ＭＳ Ｐゴシック" charset="0"/>
              <a:cs typeface="Arial" charset="0"/>
            </a:endParaRPr>
          </a:p>
        </p:txBody>
      </p:sp>
      <p:sp>
        <p:nvSpPr>
          <p:cNvPr id="22" name="Line 6"/>
          <p:cNvSpPr>
            <a:spLocks noChangeShapeType="1"/>
          </p:cNvSpPr>
          <p:nvPr/>
        </p:nvSpPr>
        <p:spPr bwMode="auto">
          <a:xfrm>
            <a:off x="2979738" y="3852863"/>
            <a:ext cx="343376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7"/>
          <p:cNvSpPr>
            <a:spLocks noChangeShapeType="1"/>
          </p:cNvSpPr>
          <p:nvPr/>
        </p:nvSpPr>
        <p:spPr bwMode="auto">
          <a:xfrm>
            <a:off x="2549525" y="3690938"/>
            <a:ext cx="4286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Rectangle 18"/>
          <p:cNvSpPr>
            <a:spLocks noChangeArrowheads="1"/>
          </p:cNvSpPr>
          <p:nvPr/>
        </p:nvSpPr>
        <p:spPr bwMode="auto">
          <a:xfrm>
            <a:off x="2849563" y="3492500"/>
            <a:ext cx="3703637" cy="1887538"/>
          </a:xfrm>
          <a:prstGeom prst="rect">
            <a:avLst/>
          </a:prstGeom>
          <a:noFill/>
          <a:ln w="254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5" name="Text Box 9"/>
          <p:cNvSpPr txBox="1">
            <a:spLocks noChangeArrowheads="1"/>
          </p:cNvSpPr>
          <p:nvPr/>
        </p:nvSpPr>
        <p:spPr bwMode="auto">
          <a:xfrm>
            <a:off x="3279775" y="5726113"/>
            <a:ext cx="717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fields</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6" name="Text Box 12"/>
          <p:cNvSpPr txBox="1">
            <a:spLocks noChangeArrowheads="1"/>
          </p:cNvSpPr>
          <p:nvPr/>
        </p:nvSpPr>
        <p:spPr bwMode="auto">
          <a:xfrm>
            <a:off x="5192713" y="5724525"/>
            <a:ext cx="633412"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data</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7" name="AutoShape 20"/>
          <p:cNvSpPr>
            <a:spLocks/>
          </p:cNvSpPr>
          <p:nvPr/>
        </p:nvSpPr>
        <p:spPr bwMode="auto">
          <a:xfrm rot="5400000">
            <a:off x="5336382" y="4579144"/>
            <a:ext cx="381000" cy="2052637"/>
          </a:xfrm>
          <a:prstGeom prst="rightBrace">
            <a:avLst>
              <a:gd name="adj1" fmla="val 52279"/>
              <a:gd name="adj2" fmla="val 50616"/>
            </a:avLst>
          </a:prstGeom>
          <a:noFill/>
          <a:ln w="25400">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8" name="AutoShape 21"/>
          <p:cNvSpPr>
            <a:spLocks/>
          </p:cNvSpPr>
          <p:nvPr/>
        </p:nvSpPr>
        <p:spPr bwMode="auto">
          <a:xfrm rot="5400000">
            <a:off x="3448051" y="4816475"/>
            <a:ext cx="381000" cy="1577975"/>
          </a:xfrm>
          <a:prstGeom prst="rightBrace">
            <a:avLst>
              <a:gd name="adj1" fmla="val 36623"/>
              <a:gd name="adj2" fmla="val 50616"/>
            </a:avLst>
          </a:prstGeom>
          <a:noFill/>
          <a:ln w="25400">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333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dissolve">
                                      <p:cBhvr>
                                        <p:cTn id="9" dur="500"/>
                                        <p:tgtEl>
                                          <p:spTgt spid="2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P spid="24" grpId="0" animBg="1"/>
      <p:bldP spid="25" grpId="0"/>
      <p:bldP spid="26" grpId="0"/>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Make a Record from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23</a:t>
            </a:fld>
            <a:endParaRPr lang="en-US"/>
          </a:p>
        </p:txBody>
      </p:sp>
      <p:sp>
        <p:nvSpPr>
          <p:cNvPr id="30" name="Rectangle 28"/>
          <p:cNvSpPr>
            <a:spLocks noChangeArrowheads="1"/>
          </p:cNvSpPr>
          <p:nvPr/>
        </p:nvSpPr>
        <p:spPr bwMode="auto">
          <a:xfrm>
            <a:off x="461963" y="1131888"/>
            <a:ext cx="8208962" cy="4056062"/>
          </a:xfrm>
          <a:prstGeom prst="rect">
            <a:avLst/>
          </a:prstGeom>
          <a:solidFill>
            <a:srgbClr val="CCFF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b"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ysClr val="windowText" lastClr="000000"/>
                </a:solidFill>
                <a:effectLst/>
                <a:uLnTx/>
                <a:uFillTx/>
              </a:rPr>
              <a:t>	Configured by developer</a:t>
            </a:r>
            <a:endParaRPr kumimoji="0" lang="en-US" sz="1400" b="0" i="1" u="none" strike="noStrike" kern="0" cap="none" spc="0" normalizeH="0" baseline="0" noProof="0" dirty="0">
              <a:ln>
                <a:noFill/>
              </a:ln>
              <a:solidFill>
                <a:sysClr val="windowText" lastClr="000000"/>
              </a:solidFill>
              <a:effectLst/>
              <a:uLnTx/>
              <a:uFillTx/>
            </a:endParaRPr>
          </a:p>
        </p:txBody>
      </p:sp>
      <p:sp>
        <p:nvSpPr>
          <p:cNvPr id="31" name="Rectangle 4"/>
          <p:cNvSpPr>
            <a:spLocks noChangeArrowheads="1"/>
          </p:cNvSpPr>
          <p:nvPr/>
        </p:nvSpPr>
        <p:spPr bwMode="auto">
          <a:xfrm>
            <a:off x="461963" y="5232400"/>
            <a:ext cx="8208962" cy="860425"/>
          </a:xfrm>
          <a:prstGeom prst="rect">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VAL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SEVR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TIME</a:t>
            </a:r>
          </a:p>
        </p:txBody>
      </p:sp>
      <p:sp>
        <p:nvSpPr>
          <p:cNvPr id="32" name="Text Box 5"/>
          <p:cNvSpPr txBox="1">
            <a:spLocks noChangeArrowheads="1"/>
          </p:cNvSpPr>
          <p:nvPr/>
        </p:nvSpPr>
        <p:spPr bwMode="auto">
          <a:xfrm>
            <a:off x="5440363" y="1524000"/>
            <a:ext cx="22098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33" name="Text Box 6"/>
          <p:cNvSpPr txBox="1">
            <a:spLocks noChangeArrowheads="1"/>
          </p:cNvSpPr>
          <p:nvPr/>
        </p:nvSpPr>
        <p:spPr bwMode="auto">
          <a:xfrm>
            <a:off x="2124075" y="2133600"/>
            <a:ext cx="5983288"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4" name="Text Box 7"/>
          <p:cNvSpPr txBox="1">
            <a:spLocks noChangeArrowheads="1"/>
          </p:cNvSpPr>
          <p:nvPr/>
        </p:nvSpPr>
        <p:spPr bwMode="auto">
          <a:xfrm>
            <a:off x="5219700" y="2667000"/>
            <a:ext cx="2887663"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5" name="Text Box 8"/>
          <p:cNvSpPr txBox="1">
            <a:spLocks noChangeArrowheads="1"/>
          </p:cNvSpPr>
          <p:nvPr/>
        </p:nvSpPr>
        <p:spPr bwMode="auto">
          <a:xfrm>
            <a:off x="6156325" y="3200400"/>
            <a:ext cx="1951038"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6" name="Text Box 9"/>
          <p:cNvSpPr txBox="1">
            <a:spLocks noChangeArrowheads="1"/>
          </p:cNvSpPr>
          <p:nvPr/>
        </p:nvSpPr>
        <p:spPr bwMode="auto">
          <a:xfrm>
            <a:off x="900113" y="3733800"/>
            <a:ext cx="72072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7" name="Text Box 10"/>
          <p:cNvSpPr txBox="1">
            <a:spLocks noChangeArrowheads="1"/>
          </p:cNvSpPr>
          <p:nvPr/>
        </p:nvSpPr>
        <p:spPr bwMode="auto">
          <a:xfrm>
            <a:off x="900113" y="4267200"/>
            <a:ext cx="72072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 name="Text Box 11"/>
          <p:cNvSpPr txBox="1">
            <a:spLocks noChangeArrowheads="1"/>
          </p:cNvSpPr>
          <p:nvPr/>
        </p:nvSpPr>
        <p:spPr bwMode="auto">
          <a:xfrm>
            <a:off x="1116013" y="4800600"/>
            <a:ext cx="70675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39" name="Text Box 12"/>
          <p:cNvSpPr txBox="1">
            <a:spLocks noChangeArrowheads="1"/>
          </p:cNvSpPr>
          <p:nvPr/>
        </p:nvSpPr>
        <p:spPr bwMode="auto">
          <a:xfrm>
            <a:off x="1116013" y="1600200"/>
            <a:ext cx="36385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 value with a data type</a:t>
            </a:r>
          </a:p>
        </p:txBody>
      </p:sp>
      <p:sp>
        <p:nvSpPr>
          <p:cNvPr id="40" name="Text Box 13"/>
          <p:cNvSpPr txBox="1">
            <a:spLocks noChangeArrowheads="1"/>
          </p:cNvSpPr>
          <p:nvPr/>
        </p:nvSpPr>
        <p:spPr bwMode="auto">
          <a:xfrm>
            <a:off x="1979613" y="1125538"/>
            <a:ext cx="62182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unique name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p>
        </p:txBody>
      </p:sp>
      <p:sp>
        <p:nvSpPr>
          <p:cNvPr id="41" name="Text Box 14"/>
          <p:cNvSpPr txBox="1">
            <a:spLocks noChangeArrowheads="1"/>
          </p:cNvSpPr>
          <p:nvPr/>
        </p:nvSpPr>
        <p:spPr bwMode="auto">
          <a:xfrm>
            <a:off x="7596188" y="1557338"/>
            <a:ext cx="438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p>
        </p:txBody>
      </p:sp>
      <p:sp>
        <p:nvSpPr>
          <p:cNvPr id="42" name="Text Box 15"/>
          <p:cNvSpPr txBox="1">
            <a:spLocks noChangeArrowheads="1"/>
          </p:cNvSpPr>
          <p:nvPr/>
        </p:nvSpPr>
        <p:spPr bwMode="auto">
          <a:xfrm>
            <a:off x="1187450" y="1125538"/>
            <a:ext cx="7345363" cy="4572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43" name="Text Box 16"/>
          <p:cNvSpPr txBox="1">
            <a:spLocks noChangeArrowheads="1"/>
          </p:cNvSpPr>
          <p:nvPr/>
        </p:nvSpPr>
        <p:spPr bwMode="auto">
          <a:xfrm>
            <a:off x="2411413" y="2636838"/>
            <a:ext cx="2555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a:t>
            </a:r>
          </a:p>
        </p:txBody>
      </p:sp>
      <p:grpSp>
        <p:nvGrpSpPr>
          <p:cNvPr id="44" name="Group 17"/>
          <p:cNvGrpSpPr>
            <a:grpSpLocks/>
          </p:cNvGrpSpPr>
          <p:nvPr/>
        </p:nvGrpSpPr>
        <p:grpSpPr bwMode="auto">
          <a:xfrm>
            <a:off x="461963" y="5230813"/>
            <a:ext cx="3965575" cy="830262"/>
            <a:chOff x="291" y="3328"/>
            <a:chExt cx="2498" cy="342"/>
          </a:xfrm>
        </p:grpSpPr>
        <p:sp>
          <p:nvSpPr>
            <p:cNvPr id="45" name="Text Box 18"/>
            <p:cNvSpPr txBox="1">
              <a:spLocks noChangeArrowheads="1"/>
            </p:cNvSpPr>
            <p:nvPr/>
          </p:nvSpPr>
          <p:spPr bwMode="auto">
            <a:xfrm>
              <a:off x="291" y="3328"/>
              <a:ext cx="245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Read back from </a:t>
              </a:r>
              <a:b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b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hardware/driver</a:t>
              </a: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6" name="AutoShape 19"/>
            <p:cNvSpPr>
              <a:spLocks/>
            </p:cNvSpPr>
            <p:nvPr/>
          </p:nvSpPr>
          <p:spPr bwMode="auto">
            <a:xfrm>
              <a:off x="2653" y="3342"/>
              <a:ext cx="136" cy="328"/>
            </a:xfrm>
            <a:prstGeom prst="leftBrace">
              <a:avLst>
                <a:gd name="adj1" fmla="val 27758"/>
                <a:gd name="adj2" fmla="val 50000"/>
              </a:avLst>
            </a:prstGeom>
            <a:noFill/>
            <a:ln w="9525">
              <a:solidFill>
                <a:srgbClr val="00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sp>
        <p:nvSpPr>
          <p:cNvPr id="47" name="Text Box 20"/>
          <p:cNvSpPr txBox="1">
            <a:spLocks noChangeArrowheads="1"/>
          </p:cNvSpPr>
          <p:nvPr/>
        </p:nvSpPr>
        <p:spPr bwMode="auto">
          <a:xfrm>
            <a:off x="1042988" y="3213100"/>
            <a:ext cx="406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status)</a:t>
            </a:r>
          </a:p>
        </p:txBody>
      </p:sp>
      <p:sp>
        <p:nvSpPr>
          <p:cNvPr id="48" name="Text Box 21"/>
          <p:cNvSpPr txBox="1">
            <a:spLocks noChangeArrowheads="1"/>
          </p:cNvSpPr>
          <p:nvPr/>
        </p:nvSpPr>
        <p:spPr bwMode="auto">
          <a:xfrm>
            <a:off x="3203575" y="1700213"/>
            <a:ext cx="2568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49" name="Text Box 22"/>
          <p:cNvSpPr txBox="1">
            <a:spLocks noChangeArrowheads="1"/>
          </p:cNvSpPr>
          <p:nvPr/>
        </p:nvSpPr>
        <p:spPr bwMode="auto">
          <a:xfrm>
            <a:off x="3203575" y="2060575"/>
            <a:ext cx="27717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(EGUF,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400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(EGUL,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0" name="Text Box 23"/>
          <p:cNvSpPr txBox="1">
            <a:spLocks noChangeArrowheads="1"/>
          </p:cNvSpPr>
          <p:nvPr/>
        </p:nvSpPr>
        <p:spPr bwMode="auto">
          <a:xfrm>
            <a:off x="3203575" y="2781300"/>
            <a:ext cx="2952750"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(HOPR,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370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(LOPR,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1" name="Text Box 24"/>
          <p:cNvSpPr txBox="1">
            <a:spLocks noChangeArrowheads="1"/>
          </p:cNvSpPr>
          <p:nvPr/>
        </p:nvSpPr>
        <p:spPr bwMode="auto">
          <a:xfrm>
            <a:off x="3203575" y="3500438"/>
            <a:ext cx="50927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(DESC,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Beam current in SR</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2" name="Text Box 25"/>
          <p:cNvSpPr txBox="1">
            <a:spLocks noChangeArrowheads="1"/>
          </p:cNvSpPr>
          <p:nvPr/>
        </p:nvSpPr>
        <p:spPr bwMode="auto">
          <a:xfrm>
            <a:off x="3203575" y="3860800"/>
            <a:ext cx="3529013"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(DTYP,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HY8401</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(INP,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#C3 S0</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53" name="Text Box 26"/>
          <p:cNvSpPr txBox="1">
            <a:spLocks noChangeArrowheads="1"/>
          </p:cNvSpPr>
          <p:nvPr/>
        </p:nvSpPr>
        <p:spPr bwMode="auto">
          <a:xfrm>
            <a:off x="3276600" y="4724400"/>
            <a:ext cx="285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Tree>
    <p:extLst>
      <p:ext uri="{BB962C8B-B14F-4D97-AF65-F5344CB8AC3E}">
        <p14:creationId xmlns:p14="http://schemas.microsoft.com/office/powerpoint/2010/main" val="31210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 calcmode="lin" valueType="num">
                                      <p:cBhvr additive="base">
                                        <p:cTn id="13"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38889E-6 -1.68363E-6 L 0.0125 0.52706 " pathEditMode="relative" rAng="0" ptsTypes="AA">
                                      <p:cBhvr>
                                        <p:cTn id="18" dur="2000" fill="hold"/>
                                        <p:tgtEl>
                                          <p:spTgt spid="32"/>
                                        </p:tgtEl>
                                        <p:attrNameLst>
                                          <p:attrName>ppt_x</p:attrName>
                                          <p:attrName>ppt_y</p:attrName>
                                        </p:attrNameLst>
                                      </p:cBhvr>
                                      <p:rCtr x="625" y="26341"/>
                                    </p:animMotion>
                                  </p:childTnLst>
                                </p:cTn>
                              </p:par>
                              <p:par>
                                <p:cTn id="19" presetID="2" presetClass="entr" presetSubtype="2"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1+#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40">
                                            <p:txEl>
                                              <p:pRg st="0" end="0"/>
                                            </p:txEl>
                                          </p:spTgt>
                                        </p:tgtEl>
                                      </p:cBhvr>
                                    </p:animEffect>
                                    <p:set>
                                      <p:cBhvr>
                                        <p:cTn id="27" dur="1" fill="hold">
                                          <p:stCondLst>
                                            <p:cond delay="499"/>
                                          </p:stCondLst>
                                        </p:cTn>
                                        <p:tgtEl>
                                          <p:spTgt spid="40">
                                            <p:txEl>
                                              <p:pRg st="0" end="0"/>
                                            </p:txEl>
                                          </p:spTgt>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41"/>
                                        </p:tgtEl>
                                      </p:cBhvr>
                                    </p:animEffect>
                                    <p:set>
                                      <p:cBhvr>
                                        <p:cTn id="33" dur="1" fill="hold">
                                          <p:stCondLst>
                                            <p:cond delay="499"/>
                                          </p:stCondLst>
                                        </p:cTn>
                                        <p:tgtEl>
                                          <p:spTgt spid="41"/>
                                        </p:tgtEl>
                                        <p:attrNameLst>
                                          <p:attrName>style.visibility</p:attrName>
                                        </p:attrNameLst>
                                      </p:cBhvr>
                                      <p:to>
                                        <p:strVal val="hidden"/>
                                      </p:to>
                                    </p:set>
                                  </p:childTnLst>
                                </p:cTn>
                              </p:par>
                              <p:par>
                                <p:cTn id="34" presetID="3" presetClass="entr" presetSubtype="1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linds(horizontal)">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0" nodeType="clickEffect">
                                  <p:stCondLst>
                                    <p:cond delay="0"/>
                                  </p:stCondLst>
                                  <p:childTnLst>
                                    <p:animEffect transition="out" filter="dissolv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3" presetClass="entr" presetSubtype="1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blinds(horizontal)">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4.16667E-6 -4.17206E-6 L 0.00763 0.4445 " pathEditMode="relative" rAng="0" ptsTypes="AA">
                                      <p:cBhvr>
                                        <p:cTn id="48" dur="2000" fill="hold"/>
                                        <p:tgtEl>
                                          <p:spTgt spid="34"/>
                                        </p:tgtEl>
                                        <p:attrNameLst>
                                          <p:attrName>ppt_x</p:attrName>
                                          <p:attrName>ppt_y</p:attrName>
                                        </p:attrNameLst>
                                      </p:cBhvr>
                                      <p:rCtr x="382" y="22225"/>
                                    </p:animMotion>
                                  </p:childTnLst>
                                </p:cTn>
                              </p:par>
                              <p:par>
                                <p:cTn id="49" presetID="9" presetClass="exit" presetSubtype="0" fill="hold" grpId="0" nodeType="withEffect">
                                  <p:stCondLst>
                                    <p:cond delay="0"/>
                                  </p:stCondLst>
                                  <p:childTnLst>
                                    <p:animEffect transition="out" filter="dissolve">
                                      <p:cBhvr>
                                        <p:cTn id="50" dur="500"/>
                                        <p:tgtEl>
                                          <p:spTgt spid="43"/>
                                        </p:tgtEl>
                                      </p:cBhvr>
                                    </p:animEffect>
                                    <p:set>
                                      <p:cBhvr>
                                        <p:cTn id="51" dur="1" fill="hold">
                                          <p:stCondLst>
                                            <p:cond delay="499"/>
                                          </p:stCondLst>
                                        </p:cTn>
                                        <p:tgtEl>
                                          <p:spTgt spid="4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8.33333E-7 -2.13691E-6 L -0.04549 0.32516 " pathEditMode="relative" rAng="0" ptsTypes="AA">
                                      <p:cBhvr>
                                        <p:cTn id="55" dur="2000" fill="hold"/>
                                        <p:tgtEl>
                                          <p:spTgt spid="35"/>
                                        </p:tgtEl>
                                        <p:attrNameLst>
                                          <p:attrName>ppt_x</p:attrName>
                                          <p:attrName>ppt_y</p:attrName>
                                        </p:attrNameLst>
                                      </p:cBhvr>
                                      <p:rCtr x="-2274" y="16258"/>
                                    </p:animMotion>
                                  </p:childTnLst>
                                </p:cTn>
                              </p:par>
                              <p:par>
                                <p:cTn id="56" presetID="9" presetClass="exit" presetSubtype="0" fill="hold" grpId="0" nodeType="withEffect">
                                  <p:stCondLst>
                                    <p:cond delay="0"/>
                                  </p:stCondLst>
                                  <p:childTnLst>
                                    <p:animEffect transition="out" filter="dissolve">
                                      <p:cBhvr>
                                        <p:cTn id="57" dur="500"/>
                                        <p:tgtEl>
                                          <p:spTgt spid="47"/>
                                        </p:tgtEl>
                                      </p:cBhvr>
                                    </p:animEffect>
                                    <p:set>
                                      <p:cBhvr>
                                        <p:cTn id="58" dur="1" fill="hold">
                                          <p:stCondLst>
                                            <p:cond delay="499"/>
                                          </p:stCondLst>
                                        </p:cTn>
                                        <p:tgtEl>
                                          <p:spTgt spid="4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grpId="0" nodeType="clickEffect">
                                  <p:stCondLst>
                                    <p:cond delay="0"/>
                                  </p:stCondLst>
                                  <p:childTnLst>
                                    <p:animEffect transition="out" filter="dissolve">
                                      <p:cBhvr>
                                        <p:cTn id="62" dur="500"/>
                                        <p:tgtEl>
                                          <p:spTgt spid="36"/>
                                        </p:tgtEl>
                                      </p:cBhvr>
                                    </p:animEffect>
                                    <p:set>
                                      <p:cBhvr>
                                        <p:cTn id="63" dur="1" fill="hold">
                                          <p:stCondLst>
                                            <p:cond delay="499"/>
                                          </p:stCondLst>
                                        </p:cTn>
                                        <p:tgtEl>
                                          <p:spTgt spid="36"/>
                                        </p:tgtEl>
                                        <p:attrNameLst>
                                          <p:attrName>style.visibility</p:attrName>
                                        </p:attrNameLst>
                                      </p:cBhvr>
                                      <p:to>
                                        <p:strVal val="hidden"/>
                                      </p:to>
                                    </p:set>
                                  </p:childTnLst>
                                </p:cTn>
                              </p:par>
                              <p:par>
                                <p:cTn id="64" presetID="3"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blinds(horizontal)">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0" nodeType="clickEffect">
                                  <p:stCondLst>
                                    <p:cond delay="0"/>
                                  </p:stCondLst>
                                  <p:childTnLst>
                                    <p:animEffect transition="out" filter="dissolv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par>
                                <p:cTn id="72" presetID="3" presetClass="entr" presetSubtype="1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blinds(horizontal)">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grpId="0" nodeType="clickEffect">
                                  <p:stCondLst>
                                    <p:cond delay="0"/>
                                  </p:stCondLst>
                                  <p:childTnLst>
                                    <p:animEffect transition="out" filter="dissolve">
                                      <p:cBhvr>
                                        <p:cTn id="78" dur="500"/>
                                        <p:tgtEl>
                                          <p:spTgt spid="38"/>
                                        </p:tgtEl>
                                      </p:cBhvr>
                                    </p:animEffect>
                                    <p:set>
                                      <p:cBhvr>
                                        <p:cTn id="79" dur="1" fill="hold">
                                          <p:stCondLst>
                                            <p:cond delay="499"/>
                                          </p:stCondLst>
                                        </p:cTn>
                                        <p:tgtEl>
                                          <p:spTgt spid="38"/>
                                        </p:tgtEl>
                                        <p:attrNameLst>
                                          <p:attrName>style.visibility</p:attrName>
                                        </p:attrNameLst>
                                      </p:cBhvr>
                                      <p:to>
                                        <p:strVal val="hidden"/>
                                      </p:to>
                                    </p:set>
                                  </p:childTnLst>
                                </p:cTn>
                              </p:par>
                              <p:par>
                                <p:cTn id="80" presetID="3" presetClass="entr" presetSubtype="1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blinds(horizontal)">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blinds(horizontal)">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blinds(horizontal)">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500"/>
                                        <p:tgtEl>
                                          <p:spTgt spid="44"/>
                                        </p:tgtEl>
                                      </p:cBhvr>
                                    </p:animEffect>
                                  </p:childTnLst>
                                </p:cTn>
                              </p:par>
                              <p:par>
                                <p:cTn id="98" presetID="3" presetClass="entr" presetSubtype="1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linds(horizontal)">
                                      <p:cBhvr>
                                        <p:cTn id="100" dur="500"/>
                                        <p:tgtEl>
                                          <p:spTgt spid="3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blinds(horizontal)">
                                      <p:cBhvr>
                                        <p:cTn id="10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33" grpId="0"/>
      <p:bldP spid="34" grpId="0"/>
      <p:bldP spid="34" grpId="1"/>
      <p:bldP spid="35" grpId="0"/>
      <p:bldP spid="35" grpId="1"/>
      <p:bldP spid="36" grpId="0"/>
      <p:bldP spid="37" grpId="0"/>
      <p:bldP spid="38" grpId="0"/>
      <p:bldP spid="39" grpId="0"/>
      <p:bldP spid="40" grpId="0" build="allAtOnce"/>
      <p:bldP spid="40" grpId="1" build="allAtOnce"/>
      <p:bldP spid="41" grpId="0"/>
      <p:bldP spid="41" grpId="1"/>
      <p:bldP spid="42" grpId="0"/>
      <p:bldP spid="43" grpId="0"/>
      <p:bldP spid="47" grpId="0"/>
      <p:bldP spid="48" grpId="0"/>
      <p:bldP spid="49" grpId="0"/>
      <p:bldP spid="50" grpId="0"/>
      <p:bldP spid="51" grpId="0"/>
      <p:bldP spid="52" grpId="0"/>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PV name is comprised of two parts</a:t>
            </a:r>
          </a:p>
          <a:p>
            <a:pPr lvl="1"/>
            <a:r>
              <a:rPr lang="en-US" altLang="ja-JP" dirty="0"/>
              <a:t>The record name, and</a:t>
            </a:r>
          </a:p>
          <a:p>
            <a:pPr lvl="1"/>
            <a:r>
              <a:rPr lang="en-US" altLang="ja-JP" dirty="0"/>
              <a:t>the name of a field belonging to that record</a:t>
            </a:r>
          </a:p>
          <a:p>
            <a:r>
              <a:rPr lang="en-US" altLang="ja-JP" dirty="0"/>
              <a:t>For example…</a:t>
            </a:r>
          </a:p>
          <a:p>
            <a:endParaRPr lang="en-US" altLang="ja-JP" dirty="0"/>
          </a:p>
          <a:p>
            <a:endParaRPr lang="en-US" altLang="ja-JP" dirty="0"/>
          </a:p>
          <a:p>
            <a:endParaRPr lang="en-US" altLang="ja-JP" dirty="0"/>
          </a:p>
          <a:p>
            <a:r>
              <a:rPr lang="en-US" altLang="ja-JP" dirty="0"/>
              <a:t>Note that if no field name is given, Channel Access will default to using the .VAL field </a:t>
            </a:r>
            <a:br>
              <a:rPr lang="en-US" altLang="ja-JP" dirty="0"/>
            </a:br>
            <a:r>
              <a:rPr lang="en-US" altLang="ja-JP" dirty="0"/>
              <a:t>“ARIDI-PCT:CURRENT” is interpreted as “ARIDI-PCT:CURRENT.VAL”</a:t>
            </a:r>
          </a:p>
          <a:p>
            <a:r>
              <a:rPr lang="en-US" altLang="ja-JP" dirty="0"/>
              <a:t>As well as a value, a PV has other attributes, e.g.</a:t>
            </a:r>
          </a:p>
          <a:p>
            <a:pPr lvl="1"/>
            <a:r>
              <a:rPr lang="en-US" altLang="ja-JP" dirty="0"/>
              <a:t>Engineering units string, Timestamp, Alarm status and severity</a:t>
            </a:r>
          </a:p>
          <a:p>
            <a:pPr lvl="1"/>
            <a:r>
              <a:rPr lang="en-US" altLang="ja-JP" dirty="0"/>
              <a:t>Operating range (Low .. High)</a:t>
            </a:r>
          </a:p>
          <a:p>
            <a:pPr lvl="1"/>
            <a:r>
              <a:rPr lang="en-US" altLang="ja-JP" dirty="0"/>
              <a:t>Control limits (Low .. High)</a:t>
            </a:r>
          </a:p>
          <a:p>
            <a:endParaRPr lang="en-US" altLang="ja-JP" dirty="0"/>
          </a:p>
        </p:txBody>
      </p:sp>
      <p:sp>
        <p:nvSpPr>
          <p:cNvPr id="3" name="Title 2"/>
          <p:cNvSpPr>
            <a:spLocks noGrp="1"/>
          </p:cNvSpPr>
          <p:nvPr>
            <p:ph type="title"/>
          </p:nvPr>
        </p:nvSpPr>
        <p:spPr/>
        <p:txBody>
          <a:bodyPr/>
          <a:lstStyle/>
          <a:p>
            <a:r>
              <a:rPr lang="en-US" altLang="ja-JP" dirty="0"/>
              <a:t>Process Variable (PV)</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24</a:t>
            </a:fld>
            <a:endParaRPr lang="en-US"/>
          </a:p>
        </p:txBody>
      </p:sp>
      <p:sp>
        <p:nvSpPr>
          <p:cNvPr id="21" name="Text Box 4"/>
          <p:cNvSpPr txBox="1">
            <a:spLocks noChangeArrowheads="1"/>
          </p:cNvSpPr>
          <p:nvPr/>
        </p:nvSpPr>
        <p:spPr bwMode="auto">
          <a:xfrm>
            <a:off x="838200" y="3554848"/>
            <a:ext cx="1346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 record name</a:t>
            </a:r>
          </a:p>
        </p:txBody>
      </p:sp>
      <p:sp>
        <p:nvSpPr>
          <p:cNvPr id="22" name="Text Box 5"/>
          <p:cNvSpPr txBox="1">
            <a:spLocks noChangeArrowheads="1"/>
          </p:cNvSpPr>
          <p:nvPr/>
        </p:nvSpPr>
        <p:spPr bwMode="auto">
          <a:xfrm>
            <a:off x="995362" y="2591235"/>
            <a:ext cx="2771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ARIDI-PCT:CURRENT</a:t>
            </a:r>
          </a:p>
        </p:txBody>
      </p:sp>
      <p:sp>
        <p:nvSpPr>
          <p:cNvPr id="23" name="Text Box 6"/>
          <p:cNvSpPr txBox="1">
            <a:spLocks noChangeArrowheads="1"/>
          </p:cNvSpPr>
          <p:nvPr/>
        </p:nvSpPr>
        <p:spPr bwMode="auto">
          <a:xfrm>
            <a:off x="5549900" y="3581835"/>
            <a:ext cx="116998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field name</a:t>
            </a:r>
          </a:p>
        </p:txBody>
      </p:sp>
      <p:sp>
        <p:nvSpPr>
          <p:cNvPr id="24" name="Text Box 7"/>
          <p:cNvSpPr txBox="1">
            <a:spLocks noChangeArrowheads="1"/>
          </p:cNvSpPr>
          <p:nvPr/>
        </p:nvSpPr>
        <p:spPr bwMode="auto">
          <a:xfrm>
            <a:off x="4956175" y="2591235"/>
            <a:ext cx="73501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EGU</a:t>
            </a:r>
          </a:p>
        </p:txBody>
      </p:sp>
      <p:sp>
        <p:nvSpPr>
          <p:cNvPr id="25" name="Line 8"/>
          <p:cNvSpPr>
            <a:spLocks noChangeShapeType="1"/>
          </p:cNvSpPr>
          <p:nvPr/>
        </p:nvSpPr>
        <p:spPr bwMode="auto">
          <a:xfrm>
            <a:off x="1068387" y="2951598"/>
            <a:ext cx="2670175" cy="1587"/>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9"/>
          <p:cNvSpPr>
            <a:spLocks noChangeShapeType="1"/>
          </p:cNvSpPr>
          <p:nvPr/>
        </p:nvSpPr>
        <p:spPr bwMode="auto">
          <a:xfrm flipV="1">
            <a:off x="1595437" y="2959535"/>
            <a:ext cx="387350" cy="644525"/>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Line 10"/>
          <p:cNvSpPr>
            <a:spLocks noChangeShapeType="1"/>
          </p:cNvSpPr>
          <p:nvPr/>
        </p:nvSpPr>
        <p:spPr bwMode="auto">
          <a:xfrm flipV="1">
            <a:off x="4992687" y="2959535"/>
            <a:ext cx="598488" cy="1588"/>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8" name="Line 11"/>
          <p:cNvSpPr>
            <a:spLocks noChangeShapeType="1"/>
          </p:cNvSpPr>
          <p:nvPr/>
        </p:nvSpPr>
        <p:spPr bwMode="auto">
          <a:xfrm flipH="1" flipV="1">
            <a:off x="5322887" y="2980173"/>
            <a:ext cx="454025" cy="630237"/>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Text Box 12"/>
          <p:cNvSpPr txBox="1">
            <a:spLocks noChangeArrowheads="1"/>
          </p:cNvSpPr>
          <p:nvPr/>
        </p:nvSpPr>
        <p:spPr bwMode="auto">
          <a:xfrm>
            <a:off x="3587750" y="2591235"/>
            <a:ext cx="2540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30" name="Text Box 13"/>
          <p:cNvSpPr txBox="1">
            <a:spLocks noChangeArrowheads="1"/>
          </p:cNvSpPr>
          <p:nvPr/>
        </p:nvSpPr>
        <p:spPr bwMode="auto">
          <a:xfrm>
            <a:off x="2381250" y="3561198"/>
            <a:ext cx="156368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dot to join them</a:t>
            </a:r>
          </a:p>
        </p:txBody>
      </p:sp>
      <p:sp>
        <p:nvSpPr>
          <p:cNvPr id="31" name="Line 14"/>
          <p:cNvSpPr>
            <a:spLocks noChangeShapeType="1"/>
          </p:cNvSpPr>
          <p:nvPr/>
        </p:nvSpPr>
        <p:spPr bwMode="auto">
          <a:xfrm flipV="1">
            <a:off x="3335337" y="2959535"/>
            <a:ext cx="387350" cy="644525"/>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2" name="Text Box 15"/>
          <p:cNvSpPr txBox="1">
            <a:spLocks noChangeArrowheads="1"/>
          </p:cNvSpPr>
          <p:nvPr/>
        </p:nvSpPr>
        <p:spPr bwMode="auto">
          <a:xfrm>
            <a:off x="5605462" y="2675373"/>
            <a:ext cx="21558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Process variable name</a:t>
            </a:r>
          </a:p>
        </p:txBody>
      </p:sp>
      <p:sp>
        <p:nvSpPr>
          <p:cNvPr id="33" name="Rectangle 16"/>
          <p:cNvSpPr>
            <a:spLocks noChangeArrowheads="1"/>
          </p:cNvSpPr>
          <p:nvPr/>
        </p:nvSpPr>
        <p:spPr bwMode="auto">
          <a:xfrm>
            <a:off x="923925" y="2534085"/>
            <a:ext cx="3503612" cy="571500"/>
          </a:xfrm>
          <a:prstGeom prst="rect">
            <a:avLst/>
          </a:prstGeom>
          <a:noFill/>
          <a:ln w="19050">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4" name="Line 17"/>
          <p:cNvSpPr>
            <a:spLocks noChangeShapeType="1"/>
          </p:cNvSpPr>
          <p:nvPr/>
        </p:nvSpPr>
        <p:spPr bwMode="auto">
          <a:xfrm flipH="1" flipV="1">
            <a:off x="4427537" y="2827773"/>
            <a:ext cx="1228725" cy="6350"/>
          </a:xfrm>
          <a:prstGeom prst="line">
            <a:avLst/>
          </a:prstGeom>
          <a:noFill/>
          <a:ln w="9525">
            <a:solidFill>
              <a:srgbClr val="33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5" name="AutoShape 20"/>
          <p:cNvSpPr>
            <a:spLocks noChangeArrowheads="1"/>
          </p:cNvSpPr>
          <p:nvPr/>
        </p:nvSpPr>
        <p:spPr bwMode="auto">
          <a:xfrm rot="21420943">
            <a:off x="5262562" y="1897498"/>
            <a:ext cx="2679700" cy="156051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that means: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most record fields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can be accessed</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individually</a:t>
            </a:r>
          </a:p>
        </p:txBody>
      </p:sp>
    </p:spTree>
    <p:extLst>
      <p:ext uri="{BB962C8B-B14F-4D97-AF65-F5344CB8AC3E}">
        <p14:creationId xmlns:p14="http://schemas.microsoft.com/office/powerpoint/2010/main" val="257154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grpId="1" nodeType="afterEffect">
                                  <p:stCondLst>
                                    <p:cond delay="1000"/>
                                  </p:stCondLst>
                                  <p:childTnLst>
                                    <p:animMotion origin="layout" path="M 0.0 0.0 L -0.1408 -0.00092 " pathEditMode="relative" ptsTypes="AA">
                                      <p:cBhvr>
                                        <p:cTn id="33" dur="2000" fill="hold"/>
                                        <p:tgtEl>
                                          <p:spTgt spid="23"/>
                                        </p:tgtEl>
                                        <p:attrNameLst>
                                          <p:attrName>ppt_x</p:attrName>
                                          <p:attrName>ppt_y</p:attrName>
                                        </p:attrNameLst>
                                      </p:cBhvr>
                                    </p:animMotion>
                                  </p:childTnLst>
                                </p:cTn>
                              </p:par>
                              <p:par>
                                <p:cTn id="34" presetID="0" presetClass="path" presetSubtype="0" accel="50000" decel="50000" fill="hold" grpId="1" nodeType="withEffect">
                                  <p:stCondLst>
                                    <p:cond delay="1000"/>
                                  </p:stCondLst>
                                  <p:childTnLst>
                                    <p:animMotion origin="layout" path="M 0.0 0.0 L -0.1408 -0.00092 " pathEditMode="relative" ptsTypes="AA">
                                      <p:cBhvr>
                                        <p:cTn id="35" dur="2000" fill="hold"/>
                                        <p:tgtEl>
                                          <p:spTgt spid="24"/>
                                        </p:tgtEl>
                                        <p:attrNameLst>
                                          <p:attrName>ppt_x</p:attrName>
                                          <p:attrName>ppt_y</p:attrName>
                                        </p:attrNameLst>
                                      </p:cBhvr>
                                    </p:animMotion>
                                  </p:childTnLst>
                                </p:cTn>
                              </p:par>
                              <p:par>
                                <p:cTn id="36" presetID="0" presetClass="path" presetSubtype="0" accel="50000" decel="50000" fill="hold" grpId="1" nodeType="withEffect">
                                  <p:stCondLst>
                                    <p:cond delay="1000"/>
                                  </p:stCondLst>
                                  <p:childTnLst>
                                    <p:animMotion origin="layout" path="M 0.0 0.0 L -0.1408 -0.00092 " pathEditMode="relative" ptsTypes="AA">
                                      <p:cBhvr>
                                        <p:cTn id="37" dur="2000" fill="hold"/>
                                        <p:tgtEl>
                                          <p:spTgt spid="27"/>
                                        </p:tgtEl>
                                        <p:attrNameLst>
                                          <p:attrName>ppt_x</p:attrName>
                                          <p:attrName>ppt_y</p:attrName>
                                        </p:attrNameLst>
                                      </p:cBhvr>
                                    </p:animMotion>
                                  </p:childTnLst>
                                </p:cTn>
                              </p:par>
                              <p:par>
                                <p:cTn id="38" presetID="0" presetClass="path" presetSubtype="0" accel="50000" decel="50000" fill="hold" grpId="1" nodeType="withEffect">
                                  <p:stCondLst>
                                    <p:cond delay="1000"/>
                                  </p:stCondLst>
                                  <p:childTnLst>
                                    <p:animMotion origin="layout" path="M 0.0 0.0 L -0.1408 -0.00092 " pathEditMode="relative" ptsTypes="AA">
                                      <p:cBhvr>
                                        <p:cTn id="39" dur="2000" fill="hold"/>
                                        <p:tgtEl>
                                          <p:spTgt spid="28"/>
                                        </p:tgtEl>
                                        <p:attrNameLst>
                                          <p:attrName>ppt_x</p:attrName>
                                          <p:attrName>ppt_y</p:attrName>
                                        </p:attrNameLst>
                                      </p:cBhvr>
                                    </p:animMotion>
                                  </p:childTnLst>
                                </p:cTn>
                              </p:par>
                            </p:childTnLst>
                          </p:cTn>
                        </p:par>
                        <p:par>
                          <p:cTn id="40" fill="hold">
                            <p:stCondLst>
                              <p:cond delay="3000"/>
                            </p:stCondLst>
                            <p:childTnLst>
                              <p:par>
                                <p:cTn id="41" presetID="9" presetClass="entr" presetSubtype="0" fill="hold" grpId="0" nodeType="after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par>
                                <p:cTn id="47" presetID="9" presetClass="entr" presetSubtype="0" fill="hold" grpId="0" nodeType="withEffect">
                                  <p:stCondLst>
                                    <p:cond delay="200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vertical)">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3" grpId="1"/>
      <p:bldP spid="24" grpId="0"/>
      <p:bldP spid="24" grpId="1"/>
      <p:bldP spid="25" grpId="0" animBg="1"/>
      <p:bldP spid="26" grpId="0" animBg="1"/>
      <p:bldP spid="27" grpId="0" animBg="1"/>
      <p:bldP spid="27" grpId="1" animBg="1"/>
      <p:bldP spid="28" grpId="0" animBg="1"/>
      <p:bldP spid="28" grpId="1" animBg="1"/>
      <p:bldP spid="29" grpId="0"/>
      <p:bldP spid="30" grpId="0"/>
      <p:bldP spid="31" grpId="0" animBg="1"/>
      <p:bldP spid="32" grpId="0"/>
      <p:bldP spid="33" grpId="0" animBg="1"/>
      <p:bldP spid="34"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t>Example: View of a Record</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25</a:t>
            </a:fld>
            <a:endParaRPr lang="en-US"/>
          </a:p>
        </p:txBody>
      </p:sp>
      <p:sp>
        <p:nvSpPr>
          <p:cNvPr id="10" name="Text Box 3"/>
          <p:cNvSpPr txBox="1">
            <a:spLocks noChangeArrowheads="1"/>
          </p:cNvSpPr>
          <p:nvPr/>
        </p:nvSpPr>
        <p:spPr bwMode="auto">
          <a:xfrm>
            <a:off x="4932363" y="1125538"/>
            <a:ext cx="3455987" cy="472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a:solidFill>
                  <a:srgbClr val="000000"/>
                </a:solidFill>
                <a:latin typeface="Courier New" charset="0"/>
              </a:rPr>
              <a:t>    </a:t>
            </a:r>
            <a:r>
              <a:rPr lang="en-GB" sz="1200" b="1">
                <a:solidFill>
                  <a:srgbClr val="000000"/>
                </a:solidFill>
                <a:latin typeface="Courier New" charset="0"/>
              </a:rPr>
              <a:t>field(DRVH,"100")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field(DRVL,"0")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field(HOPR,"80")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field(LOPR,"10")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field(HIHI,"0.0e+00")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field(LOLO,"0.0e+00")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field(HIGH,"0.0e+00")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field(LOW,"0.0e+00")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field(HYST,"0.0e+00")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field(ADEL,"0.0e+00")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field(MDEL,"0.0e+00")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field(SIOL,"")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field(SIMS,"NO_ALARM")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field(IVOA,"Continue normally")</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field(IVOV,"0.0e+00")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a:t>
            </a:r>
          </a:p>
        </p:txBody>
      </p:sp>
      <p:sp>
        <p:nvSpPr>
          <p:cNvPr id="11" name="Text Box 4"/>
          <p:cNvSpPr txBox="1">
            <a:spLocks noChangeArrowheads="1"/>
          </p:cNvSpPr>
          <p:nvPr/>
        </p:nvSpPr>
        <p:spPr bwMode="auto">
          <a:xfrm>
            <a:off x="828675" y="1052513"/>
            <a:ext cx="3671888" cy="517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b="1" dirty="0">
                <a:solidFill>
                  <a:srgbClr val="000000"/>
                </a:solidFill>
                <a:latin typeface="Courier New" charset="0"/>
              </a:rPr>
              <a:t>record(</a:t>
            </a:r>
            <a:r>
              <a:rPr lang="en-GB" sz="1200" b="1" dirty="0" err="1">
                <a:solidFill>
                  <a:srgbClr val="000000"/>
                </a:solidFill>
                <a:latin typeface="Courier New" charset="0"/>
              </a:rPr>
              <a:t>ao</a:t>
            </a:r>
            <a:r>
              <a:rPr lang="en-GB" sz="1200" b="1" dirty="0">
                <a:solidFill>
                  <a:srgbClr val="000000"/>
                </a:solidFill>
                <a:latin typeface="Courier New" charset="0"/>
              </a:rPr>
              <a:t>,"</a:t>
            </a:r>
            <a:r>
              <a:rPr lang="en-GB" sz="1200" b="1" dirty="0" err="1">
                <a:solidFill>
                  <a:srgbClr val="000000"/>
                </a:solidFill>
                <a:latin typeface="Courier New" charset="0"/>
              </a:rPr>
              <a:t>DemandTemp</a:t>
            </a:r>
            <a:r>
              <a:rPr lang="en-GB" sz="1200" b="1" dirty="0">
                <a:solidFill>
                  <a:srgbClr val="000000"/>
                </a:solidFill>
                <a:latin typeface="Courier New" charset="0"/>
              </a:rPr>
              <a:t>") {</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DESC,"Temperature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field(ASG,"")</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SCAN,"Passive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field(PINI,"NO")</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field(PHAS,"0")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field(EVNT,"0")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field(DTYP,"VMIC 4100")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field(DISV,"1")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field(SDIS,"")</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field(DISS,"NO_ALARM")</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field(PRIO,"LOW")</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field(FLNK,"")</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field(OUT,"#C0 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field(OROC,"0.0e+00")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field(DOL,"")</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OMSL,"supervisory</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OIF,"Full</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field(PREC,"1")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field(LINR,"NO CONVERSION")</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field(EGUF,"100")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field(EGUL,"0")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a:t>
            </a:r>
            <a:r>
              <a:rPr lang="en-GB" sz="1200" b="1" dirty="0" err="1">
                <a:solidFill>
                  <a:srgbClr val="000000"/>
                </a:solidFill>
                <a:latin typeface="Courier New" charset="0"/>
              </a:rPr>
              <a:t>Celcius</a:t>
            </a:r>
            <a:r>
              <a:rPr lang="en-GB" sz="1200" b="1" dirty="0">
                <a:solidFill>
                  <a:srgbClr val="000000"/>
                </a:solidFill>
                <a:latin typeface="Courier New" charset="0"/>
              </a:rPr>
              <a:t>")</a:t>
            </a:r>
          </a:p>
        </p:txBody>
      </p:sp>
      <p:sp>
        <p:nvSpPr>
          <p:cNvPr id="12" name="Line 5"/>
          <p:cNvSpPr>
            <a:spLocks noChangeShapeType="1"/>
          </p:cNvSpPr>
          <p:nvPr/>
        </p:nvSpPr>
        <p:spPr bwMode="auto">
          <a:xfrm>
            <a:off x="4845050" y="1568450"/>
            <a:ext cx="1588" cy="3711575"/>
          </a:xfrm>
          <a:prstGeom prst="line">
            <a:avLst/>
          </a:prstGeom>
          <a:noFill/>
          <a:ln w="126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3" name="AutoShape 20"/>
          <p:cNvSpPr>
            <a:spLocks noChangeArrowheads="1"/>
          </p:cNvSpPr>
          <p:nvPr/>
        </p:nvSpPr>
        <p:spPr bwMode="auto">
          <a:xfrm rot="21420943">
            <a:off x="5678488" y="2479675"/>
            <a:ext cx="3092450" cy="166211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10800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All record fields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have default values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 case they are not</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specified by the</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developer)</a:t>
            </a:r>
          </a:p>
        </p:txBody>
      </p:sp>
    </p:spTree>
    <p:extLst>
      <p:ext uri="{BB962C8B-B14F-4D97-AF65-F5344CB8AC3E}">
        <p14:creationId xmlns:p14="http://schemas.microsoft.com/office/powerpoint/2010/main" val="6722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a:t>What do Records do?</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26</a:t>
            </a:fld>
            <a:endParaRPr lang="en-US"/>
          </a:p>
        </p:txBody>
      </p:sp>
      <p:sp>
        <p:nvSpPr>
          <p:cNvPr id="13" name="Rectangle 7"/>
          <p:cNvSpPr txBox="1">
            <a:spLocks noChangeArrowheads="1"/>
          </p:cNvSpPr>
          <p:nvPr/>
        </p:nvSpPr>
        <p:spPr bwMode="auto">
          <a:xfrm>
            <a:off x="6361113" y="1206500"/>
            <a:ext cx="2027237" cy="4814888"/>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1800">
                <a:solidFill>
                  <a:schemeClr val="tx1"/>
                </a:solidFill>
                <a:latin typeface="+mn-lt"/>
                <a:cs typeface="+mn-cs"/>
              </a:defRPr>
            </a:lvl4pPr>
            <a:lvl5pPr marL="2057400" indent="-228600" algn="l" rtl="0" eaLnBrk="0" fontAlgn="base" hangingPunct="0">
              <a:spcBef>
                <a:spcPct val="20000"/>
              </a:spcBef>
              <a:spcAft>
                <a:spcPct val="0"/>
              </a:spcAft>
              <a:buChar char="»"/>
              <a:defRPr sz="1800">
                <a:solidFill>
                  <a:schemeClr val="tx1"/>
                </a:solidFill>
                <a:latin typeface="+mn-lt"/>
                <a:cs typeface="+mn-cs"/>
              </a:defRPr>
            </a:lvl5pPr>
            <a:lvl6pPr marL="2514600" indent="-228600" algn="l" rtl="0" fontAlgn="base">
              <a:spcBef>
                <a:spcPct val="20000"/>
              </a:spcBef>
              <a:spcAft>
                <a:spcPct val="0"/>
              </a:spcAft>
              <a:buChar char="»"/>
              <a:defRPr sz="1800">
                <a:solidFill>
                  <a:schemeClr val="tx1"/>
                </a:solidFill>
                <a:latin typeface="+mn-lt"/>
                <a:cs typeface="+mn-cs"/>
              </a:defRPr>
            </a:lvl6pPr>
            <a:lvl7pPr marL="2971800" indent="-228600" algn="l" rtl="0" fontAlgn="base">
              <a:spcBef>
                <a:spcPct val="20000"/>
              </a:spcBef>
              <a:spcAft>
                <a:spcPct val="0"/>
              </a:spcAft>
              <a:buChar char="»"/>
              <a:defRPr sz="1800">
                <a:solidFill>
                  <a:schemeClr val="tx1"/>
                </a:solidFill>
                <a:latin typeface="+mn-lt"/>
                <a:cs typeface="+mn-cs"/>
              </a:defRPr>
            </a:lvl7pPr>
            <a:lvl8pPr marL="3429000" indent="-228600" algn="l" rtl="0" fontAlgn="base">
              <a:spcBef>
                <a:spcPct val="20000"/>
              </a:spcBef>
              <a:spcAft>
                <a:spcPct val="0"/>
              </a:spcAft>
              <a:buChar char="»"/>
              <a:defRPr sz="1800">
                <a:solidFill>
                  <a:schemeClr val="tx1"/>
                </a:solidFill>
                <a:latin typeface="+mn-lt"/>
                <a:cs typeface="+mn-cs"/>
              </a:defRPr>
            </a:lvl8pPr>
            <a:lvl9pPr marL="3886200" indent="-228600" algn="l" rtl="0" fontAlgn="base">
              <a:spcBef>
                <a:spcPct val="20000"/>
              </a:spcBef>
              <a:spcAft>
                <a:spcPct val="0"/>
              </a:spcAft>
              <a:buChar char="»"/>
              <a:defRPr sz="1800">
                <a:solidFill>
                  <a:schemeClr val="tx1"/>
                </a:solidFill>
                <a:latin typeface="+mn-lt"/>
                <a:cs typeface="+mn-cs"/>
              </a:defRPr>
            </a:lvl9pPr>
          </a:lstStyle>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Compression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Data </a:t>
            </a: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Event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Histogram</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Motor</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input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output </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PID control</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counter</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delay</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Scan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Select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Sequence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in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out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Subarray</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Subroutine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Waveform</a:t>
            </a:r>
          </a:p>
        </p:txBody>
      </p:sp>
      <p:sp>
        <p:nvSpPr>
          <p:cNvPr id="14" name="Rectangle 10"/>
          <p:cNvSpPr>
            <a:spLocks noChangeArrowheads="1"/>
          </p:cNvSpPr>
          <p:nvPr/>
        </p:nvSpPr>
        <p:spPr bwMode="auto">
          <a:xfrm>
            <a:off x="615950" y="1052513"/>
            <a:ext cx="5540375" cy="5113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Depends on</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Record Type</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Field values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Records are active, they do things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Get data from other records or from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Perform calculations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Check values are in range and raise alarms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Put data to other records or to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Activate or disable other records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Wait for hardware signals (interrupts)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 do nothing until they are </a:t>
            </a:r>
            <a:r>
              <a:rPr kumimoji="0" lang="en-US" sz="2000" b="0" i="1" u="none" strike="noStrike" kern="0" cap="none" spc="0" normalizeH="0" baseline="0" noProof="0">
                <a:ln>
                  <a:noFill/>
                </a:ln>
                <a:solidFill>
                  <a:sysClr val="windowText" lastClr="000000"/>
                </a:solidFill>
                <a:effectLst/>
                <a:uLnTx/>
                <a:uFillTx/>
              </a:rPr>
              <a:t>processed</a:t>
            </a:r>
            <a:endParaRPr kumimoji="0" lang="en-US" sz="2000" b="0" i="0" u="none" strike="noStrike" kern="0" cap="none" spc="0" normalizeH="0" baseline="0" noProof="0">
              <a:ln>
                <a:noFill/>
              </a:ln>
              <a:solidFill>
                <a:sysClr val="windowText" lastClr="000000"/>
              </a:solidFill>
              <a:effectLst/>
              <a:uLnTx/>
              <a:uFillTx/>
            </a:endParaRPr>
          </a:p>
        </p:txBody>
      </p:sp>
      <p:sp>
        <p:nvSpPr>
          <p:cNvPr id="15" name="AutoShape 11"/>
          <p:cNvSpPr>
            <a:spLocks noChangeArrowheads="1"/>
          </p:cNvSpPr>
          <p:nvPr/>
        </p:nvSpPr>
        <p:spPr bwMode="auto">
          <a:xfrm rot="21420943">
            <a:off x="7315200" y="1233488"/>
            <a:ext cx="1624013" cy="852487"/>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incomplete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list!</a:t>
            </a:r>
          </a:p>
        </p:txBody>
      </p:sp>
      <p:sp>
        <p:nvSpPr>
          <p:cNvPr id="16" name="Line 12"/>
          <p:cNvSpPr>
            <a:spLocks noChangeShapeType="1"/>
          </p:cNvSpPr>
          <p:nvPr/>
        </p:nvSpPr>
        <p:spPr bwMode="auto">
          <a:xfrm>
            <a:off x="3132138" y="1658938"/>
            <a:ext cx="3228975" cy="0"/>
          </a:xfrm>
          <a:prstGeom prst="line">
            <a:avLst/>
          </a:prstGeom>
          <a:noFill/>
          <a:ln w="38100">
            <a:solidFill>
              <a:srgbClr val="FF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4378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24" end="2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vertic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xEl>
                                              <p:pRg st="4" end="4"/>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4">
                                            <p:txEl>
                                              <p:pRg st="5" end="5"/>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4">
                                            <p:txEl>
                                              <p:pRg st="6" end="6"/>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
                                            <p:txEl>
                                              <p:pRg st="7" end="7"/>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4">
                                            <p:txEl>
                                              <p:pRg st="8" end="8"/>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990600"/>
            <a:ext cx="8990922" cy="4343100"/>
          </a:xfrm>
        </p:spPr>
        <p:txBody>
          <a:bodyPr/>
          <a:lstStyle/>
          <a:p>
            <a:r>
              <a:rPr lang="en-US" altLang="ja-JP" dirty="0"/>
              <a:t>Record processing can be periodic or event driven:</a:t>
            </a:r>
          </a:p>
          <a:p>
            <a:pPr lvl="1"/>
            <a:endParaRPr lang="en-US" altLang="ja-JP" dirty="0"/>
          </a:p>
          <a:p>
            <a:pPr lvl="1"/>
            <a:endParaRPr lang="en-US" altLang="ja-JP" dirty="0"/>
          </a:p>
          <a:p>
            <a:endParaRPr lang="en-US" altLang="ja-JP" dirty="0"/>
          </a:p>
          <a:p>
            <a:r>
              <a:rPr lang="en-US" altLang="ja-JP" b="1" dirty="0"/>
              <a:t>Periodic</a:t>
            </a:r>
            <a:r>
              <a:rPr lang="en-US" altLang="ja-JP" dirty="0"/>
              <a:t>: Standard scan rates are…</a:t>
            </a:r>
          </a:p>
          <a:p>
            <a:pPr lvl="1"/>
            <a:r>
              <a:rPr lang="en-US" altLang="ja-JP" dirty="0"/>
              <a:t>10, 5, 2, 1, 0.5, 0.2 and 0.1 seconds</a:t>
            </a:r>
          </a:p>
          <a:p>
            <a:pPr lvl="1"/>
            <a:r>
              <a:rPr lang="en-US" altLang="ja-JP" dirty="0"/>
              <a:t>Custom scan rates can be configured up </a:t>
            </a:r>
            <a:br>
              <a:rPr lang="en-US" altLang="ja-JP" dirty="0"/>
            </a:br>
            <a:r>
              <a:rPr lang="en-US" altLang="ja-JP" dirty="0"/>
              <a:t>to speeds allowed by operating system </a:t>
            </a:r>
            <a:br>
              <a:rPr lang="en-US" altLang="ja-JP" dirty="0"/>
            </a:br>
            <a:r>
              <a:rPr lang="en-US" altLang="ja-JP" dirty="0"/>
              <a:t>and hardware</a:t>
            </a:r>
          </a:p>
          <a:p>
            <a:pPr lvl="1"/>
            <a:r>
              <a:rPr lang="en-US" altLang="ja-JP" dirty="0"/>
              <a:t>No precise timing!</a:t>
            </a:r>
          </a:p>
          <a:p>
            <a:r>
              <a:rPr lang="en-US" altLang="ja-JP" b="1" dirty="0"/>
              <a:t>Event driven</a:t>
            </a:r>
            <a:r>
              <a:rPr lang="en-US" altLang="ja-JP" dirty="0"/>
              <a:t>: Events include</a:t>
            </a:r>
          </a:p>
          <a:p>
            <a:pPr lvl="1"/>
            <a:r>
              <a:rPr lang="en-US" altLang="ja-JP" dirty="0"/>
              <a:t>Hardware interrupts</a:t>
            </a:r>
          </a:p>
          <a:p>
            <a:pPr lvl="1"/>
            <a:r>
              <a:rPr lang="en-US" altLang="ja-JP" dirty="0"/>
              <a:t>Request from another record via links</a:t>
            </a:r>
          </a:p>
          <a:p>
            <a:pPr lvl="1"/>
            <a:r>
              <a:rPr lang="en-US" altLang="ja-JP" dirty="0"/>
              <a:t>EPICS Events</a:t>
            </a:r>
          </a:p>
          <a:p>
            <a:pPr lvl="1"/>
            <a:r>
              <a:rPr lang="en-US" altLang="ja-JP" dirty="0"/>
              <a:t>Channel Access Puts</a:t>
            </a:r>
            <a:endParaRPr lang="ja-JP" altLang="en-US" dirty="0"/>
          </a:p>
        </p:txBody>
      </p:sp>
      <p:sp>
        <p:nvSpPr>
          <p:cNvPr id="3" name="Title 2"/>
          <p:cNvSpPr>
            <a:spLocks noGrp="1"/>
          </p:cNvSpPr>
          <p:nvPr>
            <p:ph type="title"/>
          </p:nvPr>
        </p:nvSpPr>
        <p:spPr/>
        <p:txBody>
          <a:bodyPr/>
          <a:lstStyle/>
          <a:p>
            <a:r>
              <a:rPr lang="en-US" altLang="ja-JP"/>
              <a:t>Record Processing</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27</a:t>
            </a:fld>
            <a:endParaRPr lang="en-US"/>
          </a:p>
        </p:txBody>
      </p:sp>
      <p:pic>
        <p:nvPicPr>
          <p:cNvPr id="11" name="Picture 4" descr="auzn2pjh[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133600"/>
            <a:ext cx="1374775" cy="20288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pic>
        <p:nvPicPr>
          <p:cNvPr id="12" name="Picture 5" descr="qtjpijj1[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546600"/>
            <a:ext cx="2287587" cy="1854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sp>
        <p:nvSpPr>
          <p:cNvPr id="13" name="AutoShape 8"/>
          <p:cNvSpPr>
            <a:spLocks noChangeArrowheads="1"/>
          </p:cNvSpPr>
          <p:nvPr/>
        </p:nvSpPr>
        <p:spPr bwMode="auto">
          <a:xfrm rot="21420943">
            <a:off x="4798839" y="1252621"/>
            <a:ext cx="4235411" cy="93186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Record Processing means: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Trigger Record to do what it</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is configured to do.</a:t>
            </a:r>
          </a:p>
        </p:txBody>
      </p:sp>
    </p:spTree>
    <p:extLst>
      <p:ext uri="{BB962C8B-B14F-4D97-AF65-F5344CB8AC3E}">
        <p14:creationId xmlns:p14="http://schemas.microsoft.com/office/powerpoint/2010/main" val="381718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28</a:t>
            </a:fld>
            <a:endParaRPr lang="en-US"/>
          </a:p>
        </p:txBody>
      </p:sp>
      <p:sp>
        <p:nvSpPr>
          <p:cNvPr id="23" name="Rectangle 3"/>
          <p:cNvSpPr>
            <a:spLocks noChangeArrowheads="1"/>
          </p:cNvSpPr>
          <p:nvPr/>
        </p:nvSpPr>
        <p:spPr bwMode="auto">
          <a:xfrm>
            <a:off x="3394075" y="1689100"/>
            <a:ext cx="5141913" cy="3722688"/>
          </a:xfrm>
          <a:prstGeom prst="rect">
            <a:avLst/>
          </a:prstGeom>
          <a:solidFill>
            <a:srgbClr val="BBE0E3"/>
          </a:solidFill>
          <a:ln w="2857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4" name="Picture 5" descr="_1xul3ak[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6763" y="3060700"/>
            <a:ext cx="1200150" cy="933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sp>
        <p:nvSpPr>
          <p:cNvPr id="25" name="Rectangle 6"/>
          <p:cNvSpPr>
            <a:spLocks noChangeArrowheads="1"/>
          </p:cNvSpPr>
          <p:nvPr/>
        </p:nvSpPr>
        <p:spPr bwMode="auto">
          <a:xfrm>
            <a:off x="4802188" y="1843088"/>
            <a:ext cx="3541712" cy="3322637"/>
          </a:xfrm>
          <a:prstGeom prst="rect">
            <a:avLst/>
          </a:prstGeom>
          <a:solidFill>
            <a:srgbClr val="DAEDEF">
              <a:lumMod val="75000"/>
            </a:srgbClr>
          </a:solidFill>
          <a:ln w="19050">
            <a:solidFill>
              <a:srgbClr val="000000"/>
            </a:solidFill>
            <a:prstDash val="dash"/>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063" y="28178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7" name="Line 15"/>
          <p:cNvSpPr>
            <a:spLocks noChangeShapeType="1"/>
          </p:cNvSpPr>
          <p:nvPr/>
        </p:nvSpPr>
        <p:spPr bwMode="auto">
          <a:xfrm>
            <a:off x="4157663" y="3606800"/>
            <a:ext cx="8604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28" name="Picture 16" descr="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2805113"/>
            <a:ext cx="333375" cy="153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Text Box 17"/>
          <p:cNvSpPr txBox="1">
            <a:spLocks noChangeArrowheads="1"/>
          </p:cNvSpPr>
          <p:nvPr/>
        </p:nvSpPr>
        <p:spPr bwMode="auto">
          <a:xfrm>
            <a:off x="2051050" y="2070100"/>
            <a:ext cx="1255713"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Temperature Sensor</a:t>
            </a:r>
          </a:p>
        </p:txBody>
      </p:sp>
      <p:sp>
        <p:nvSpPr>
          <p:cNvPr id="30" name="Text Box 18"/>
          <p:cNvSpPr txBox="1">
            <a:spLocks noChangeArrowheads="1"/>
          </p:cNvSpPr>
          <p:nvPr/>
        </p:nvSpPr>
        <p:spPr bwMode="auto">
          <a:xfrm>
            <a:off x="3433763" y="1674813"/>
            <a:ext cx="54610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sp>
        <p:nvSpPr>
          <p:cNvPr id="31" name="Text Box 19"/>
          <p:cNvSpPr txBox="1">
            <a:spLocks noChangeArrowheads="1"/>
          </p:cNvSpPr>
          <p:nvPr/>
        </p:nvSpPr>
        <p:spPr bwMode="auto">
          <a:xfrm>
            <a:off x="4802188" y="1843088"/>
            <a:ext cx="10858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Database</a:t>
            </a:r>
          </a:p>
        </p:txBody>
      </p:sp>
      <p:sp>
        <p:nvSpPr>
          <p:cNvPr id="32" name="Text Box 20"/>
          <p:cNvSpPr txBox="1">
            <a:spLocks noChangeArrowheads="1"/>
          </p:cNvSpPr>
          <p:nvPr/>
        </p:nvSpPr>
        <p:spPr bwMode="auto">
          <a:xfrm>
            <a:off x="3411538" y="2028825"/>
            <a:ext cx="1119187" cy="730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Analog to Digital Converter</a:t>
            </a:r>
          </a:p>
        </p:txBody>
      </p:sp>
      <p:sp>
        <p:nvSpPr>
          <p:cNvPr id="33" name="Text Box 21"/>
          <p:cNvSpPr txBox="1">
            <a:spLocks noChangeArrowheads="1"/>
          </p:cNvSpPr>
          <p:nvPr/>
        </p:nvSpPr>
        <p:spPr bwMode="auto">
          <a:xfrm>
            <a:off x="2151063" y="4529138"/>
            <a:ext cx="974725"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p:txBody>
      </p:sp>
      <p:sp>
        <p:nvSpPr>
          <p:cNvPr id="34" name="Text Box 22"/>
          <p:cNvSpPr txBox="1">
            <a:spLocks noChangeArrowheads="1"/>
          </p:cNvSpPr>
          <p:nvPr/>
        </p:nvSpPr>
        <p:spPr bwMode="auto">
          <a:xfrm>
            <a:off x="3417888" y="4532313"/>
            <a:ext cx="1100137" cy="82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8 bit ADC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255 bits</a:t>
            </a:r>
          </a:p>
        </p:txBody>
      </p:sp>
      <p:sp>
        <p:nvSpPr>
          <p:cNvPr id="35" name="Text Box 26"/>
          <p:cNvSpPr txBox="1">
            <a:spLocks noChangeArrowheads="1"/>
          </p:cNvSpPr>
          <p:nvPr/>
        </p:nvSpPr>
        <p:spPr bwMode="auto">
          <a:xfrm>
            <a:off x="977900" y="2019300"/>
            <a:ext cx="8604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Process</a:t>
            </a:r>
          </a:p>
        </p:txBody>
      </p:sp>
      <p:sp>
        <p:nvSpPr>
          <p:cNvPr id="36" name="Line 27"/>
          <p:cNvSpPr>
            <a:spLocks noChangeShapeType="1"/>
          </p:cNvSpPr>
          <p:nvPr/>
        </p:nvSpPr>
        <p:spPr bwMode="auto">
          <a:xfrm flipV="1">
            <a:off x="2051050" y="3595688"/>
            <a:ext cx="474663" cy="0"/>
          </a:xfrm>
          <a:prstGeom prst="line">
            <a:avLst/>
          </a:prstGeom>
          <a:noFill/>
          <a:ln w="19050">
            <a:solidFill>
              <a:srgbClr val="000000"/>
            </a:solidFill>
            <a:prstDash val="sys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Text Box 32"/>
          <p:cNvSpPr txBox="1">
            <a:spLocks noChangeArrowheads="1"/>
          </p:cNvSpPr>
          <p:nvPr/>
        </p:nvSpPr>
        <p:spPr bwMode="auto">
          <a:xfrm>
            <a:off x="415925" y="4471988"/>
            <a:ext cx="158273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Normal Operation</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5 - 50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38" name="Text Box 20"/>
          <p:cNvSpPr txBox="1">
            <a:spLocks noChangeArrowheads="1"/>
          </p:cNvSpPr>
          <p:nvPr/>
        </p:nvSpPr>
        <p:spPr bwMode="auto">
          <a:xfrm>
            <a:off x="5080000" y="2328863"/>
            <a:ext cx="2986088" cy="2443162"/>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(ai,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 “deg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(EGUL,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(EGUF,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(HSV, “MAJOR”)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(HIGH, “51”)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39" name="Freeform 15"/>
          <p:cNvSpPr>
            <a:spLocks/>
          </p:cNvSpPr>
          <p:nvPr/>
        </p:nvSpPr>
        <p:spPr bwMode="auto">
          <a:xfrm>
            <a:off x="2843213" y="3341688"/>
            <a:ext cx="915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78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9" grpId="0"/>
      <p:bldP spid="30" grpId="0"/>
      <p:bldP spid="31" grpId="0"/>
      <p:bldP spid="32" grpId="0"/>
      <p:bldP spid="33" grpId="0"/>
      <p:bldP spid="34" grpId="0"/>
      <p:bldP spid="36" grpId="0" animBg="1"/>
      <p:bldP spid="38"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29</a:t>
            </a:fld>
            <a:endParaRPr lang="en-US"/>
          </a:p>
        </p:txBody>
      </p:sp>
      <p:pic>
        <p:nvPicPr>
          <p:cNvPr id="47" name="Picture 5" descr="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4244975"/>
            <a:ext cx="333375" cy="153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 name="Text Box 8"/>
          <p:cNvSpPr txBox="1">
            <a:spLocks noChangeArrowheads="1"/>
          </p:cNvSpPr>
          <p:nvPr/>
        </p:nvSpPr>
        <p:spPr bwMode="auto">
          <a:xfrm>
            <a:off x="152400" y="5783263"/>
            <a:ext cx="1600200" cy="301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Value (34 °C)</a:t>
            </a:r>
          </a:p>
        </p:txBody>
      </p:sp>
      <p:pic>
        <p:nvPicPr>
          <p:cNvPr id="49" name="Picture 9" descr="laptop"/>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868863" y="1081088"/>
            <a:ext cx="852487" cy="68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 Box 11"/>
          <p:cNvSpPr txBox="1">
            <a:spLocks noChangeArrowheads="1"/>
          </p:cNvSpPr>
          <p:nvPr/>
        </p:nvSpPr>
        <p:spPr bwMode="auto">
          <a:xfrm>
            <a:off x="5721350" y="1125538"/>
            <a:ext cx="2508250"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CA Client: CS-Studio</a:t>
            </a:r>
          </a:p>
        </p:txBody>
      </p:sp>
      <p:sp>
        <p:nvSpPr>
          <p:cNvPr id="51" name="Rectangle 13"/>
          <p:cNvSpPr>
            <a:spLocks noChangeArrowheads="1"/>
          </p:cNvSpPr>
          <p:nvPr/>
        </p:nvSpPr>
        <p:spPr bwMode="auto">
          <a:xfrm>
            <a:off x="2057400" y="2797175"/>
            <a:ext cx="6781800" cy="3287713"/>
          </a:xfrm>
          <a:prstGeom prst="rect">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pic>
        <p:nvPicPr>
          <p:cNvPr id="5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20846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3" name="Freeform 15"/>
          <p:cNvSpPr>
            <a:spLocks/>
          </p:cNvSpPr>
          <p:nvPr/>
        </p:nvSpPr>
        <p:spPr bwMode="auto">
          <a:xfrm>
            <a:off x="1150938" y="4727575"/>
            <a:ext cx="1042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Text Box 17"/>
          <p:cNvSpPr txBox="1">
            <a:spLocks noChangeArrowheads="1"/>
          </p:cNvSpPr>
          <p:nvPr/>
        </p:nvSpPr>
        <p:spPr bwMode="auto">
          <a:xfrm>
            <a:off x="2566988" y="5051425"/>
            <a:ext cx="895350"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Driver</a:t>
            </a:r>
          </a:p>
        </p:txBody>
      </p:sp>
      <p:sp>
        <p:nvSpPr>
          <p:cNvPr id="55" name="Text Box 18"/>
          <p:cNvSpPr txBox="1">
            <a:spLocks noChangeArrowheads="1"/>
          </p:cNvSpPr>
          <p:nvPr/>
        </p:nvSpPr>
        <p:spPr bwMode="auto">
          <a:xfrm>
            <a:off x="2838450" y="3970338"/>
            <a:ext cx="2184400"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Device Support</a:t>
            </a:r>
          </a:p>
        </p:txBody>
      </p:sp>
      <p:sp>
        <p:nvSpPr>
          <p:cNvPr id="56" name="Text Box 19"/>
          <p:cNvSpPr txBox="1">
            <a:spLocks noChangeArrowheads="1"/>
          </p:cNvSpPr>
          <p:nvPr/>
        </p:nvSpPr>
        <p:spPr bwMode="auto">
          <a:xfrm>
            <a:off x="2773363" y="2886075"/>
            <a:ext cx="2230437"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Support</a:t>
            </a:r>
          </a:p>
        </p:txBody>
      </p:sp>
      <p:sp>
        <p:nvSpPr>
          <p:cNvPr id="57" name="Text Box 20"/>
          <p:cNvSpPr txBox="1">
            <a:spLocks noChangeArrowheads="1"/>
          </p:cNvSpPr>
          <p:nvPr/>
        </p:nvSpPr>
        <p:spPr bwMode="auto">
          <a:xfrm>
            <a:off x="5649913" y="2938463"/>
            <a:ext cx="3006725" cy="1581150"/>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record  (</a:t>
            </a:r>
            <a:r>
              <a:rPr kumimoji="0" lang="en-US" sz="1400" b="0" i="0" u="none" strike="noStrike" kern="0" cap="none" spc="0" normalizeH="0" baseline="0" noProof="0" dirty="0" err="1">
                <a:ln>
                  <a:noFill/>
                </a:ln>
                <a:solidFill>
                  <a:srgbClr val="000000"/>
                </a:solidFill>
                <a:effectLst/>
                <a:uLnTx/>
                <a:uFillTx/>
                <a:latin typeface="Arial" charset="0"/>
                <a:ea typeface="ＭＳ Ｐゴシック" charset="0"/>
                <a:cs typeface="Arial" charset="0"/>
              </a:rPr>
              <a:t>ai</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(VAL, “34”)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58" name="Line 21"/>
          <p:cNvSpPr>
            <a:spLocks noChangeShapeType="1"/>
          </p:cNvSpPr>
          <p:nvPr/>
        </p:nvSpPr>
        <p:spPr bwMode="auto">
          <a:xfrm>
            <a:off x="3963988" y="2263775"/>
            <a:ext cx="4113212"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Line 22"/>
          <p:cNvSpPr>
            <a:spLocks noChangeShapeType="1"/>
          </p:cNvSpPr>
          <p:nvPr/>
        </p:nvSpPr>
        <p:spPr bwMode="auto">
          <a:xfrm flipV="1">
            <a:off x="7162800" y="2263775"/>
            <a:ext cx="0" cy="6223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Line 23"/>
          <p:cNvSpPr>
            <a:spLocks noChangeShapeType="1"/>
          </p:cNvSpPr>
          <p:nvPr/>
        </p:nvSpPr>
        <p:spPr bwMode="auto">
          <a:xfrm flipV="1">
            <a:off x="5559425" y="1641475"/>
            <a:ext cx="0" cy="6223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61" name="Group 42"/>
          <p:cNvGrpSpPr>
            <a:grpSpLocks/>
          </p:cNvGrpSpPr>
          <p:nvPr/>
        </p:nvGrpSpPr>
        <p:grpSpPr bwMode="auto">
          <a:xfrm>
            <a:off x="3454400" y="3100388"/>
            <a:ext cx="2143125" cy="2386012"/>
            <a:chOff x="2176" y="2207"/>
            <a:chExt cx="1392" cy="1503"/>
          </a:xfrm>
        </p:grpSpPr>
        <p:sp>
          <p:nvSpPr>
            <p:cNvPr id="62" name="AutoShape 24"/>
            <p:cNvSpPr>
              <a:spLocks noChangeArrowheads="1"/>
            </p:cNvSpPr>
            <p:nvPr/>
          </p:nvSpPr>
          <p:spPr bwMode="auto">
            <a:xfrm>
              <a:off x="2673" y="2329"/>
              <a:ext cx="176" cy="548"/>
            </a:xfrm>
            <a:prstGeom prst="curvedLeftArrow">
              <a:avLst>
                <a:gd name="adj1" fmla="val 62273"/>
                <a:gd name="adj2" fmla="val 124545"/>
                <a:gd name="adj3" fmla="val 33333"/>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3" name="AutoShape 25"/>
            <p:cNvSpPr>
              <a:spLocks noChangeArrowheads="1"/>
            </p:cNvSpPr>
            <p:nvPr/>
          </p:nvSpPr>
          <p:spPr bwMode="auto">
            <a:xfrm>
              <a:off x="2176" y="3054"/>
              <a:ext cx="176" cy="656"/>
            </a:xfrm>
            <a:prstGeom prst="curvedLeftArrow">
              <a:avLst>
                <a:gd name="adj1" fmla="val 74545"/>
                <a:gd name="adj2" fmla="val 149091"/>
                <a:gd name="adj3" fmla="val 33333"/>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4" name="AutoShape 27"/>
            <p:cNvSpPr>
              <a:spLocks noChangeArrowheads="1"/>
            </p:cNvSpPr>
            <p:nvPr/>
          </p:nvSpPr>
          <p:spPr bwMode="auto">
            <a:xfrm>
              <a:off x="3134" y="2207"/>
              <a:ext cx="434" cy="164"/>
            </a:xfrm>
            <a:prstGeom prst="leftArrow">
              <a:avLst>
                <a:gd name="adj1" fmla="val 50000"/>
                <a:gd name="adj2" fmla="val 66159"/>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65" name="Text Box 28"/>
          <p:cNvSpPr txBox="1">
            <a:spLocks noChangeArrowheads="1"/>
          </p:cNvSpPr>
          <p:nvPr/>
        </p:nvSpPr>
        <p:spPr bwMode="auto">
          <a:xfrm>
            <a:off x="4700588" y="4775200"/>
            <a:ext cx="3970337" cy="738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every 0.1 seconds the record</a:t>
            </a:r>
            <a:b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asks the driver for a value</a:t>
            </a:r>
          </a:p>
        </p:txBody>
      </p:sp>
      <p:grpSp>
        <p:nvGrpSpPr>
          <p:cNvPr id="66" name="Group 41"/>
          <p:cNvGrpSpPr>
            <a:grpSpLocks/>
          </p:cNvGrpSpPr>
          <p:nvPr/>
        </p:nvGrpSpPr>
        <p:grpSpPr bwMode="auto">
          <a:xfrm>
            <a:off x="2673350" y="3227388"/>
            <a:ext cx="2860675" cy="1785937"/>
            <a:chOff x="1684" y="2287"/>
            <a:chExt cx="1801" cy="1297"/>
          </a:xfrm>
        </p:grpSpPr>
        <p:sp>
          <p:nvSpPr>
            <p:cNvPr id="67" name="AutoShape 29"/>
            <p:cNvSpPr>
              <a:spLocks noChangeArrowheads="1"/>
            </p:cNvSpPr>
            <p:nvPr/>
          </p:nvSpPr>
          <p:spPr bwMode="auto">
            <a:xfrm rot="10800000">
              <a:off x="1684" y="2928"/>
              <a:ext cx="176" cy="656"/>
            </a:xfrm>
            <a:prstGeom prst="curvedLeftArrow">
              <a:avLst>
                <a:gd name="adj1" fmla="val 74545"/>
                <a:gd name="adj2" fmla="val 149091"/>
                <a:gd name="adj3" fmla="val 33333"/>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8" name="AutoShape 30"/>
            <p:cNvSpPr>
              <a:spLocks noChangeArrowheads="1"/>
            </p:cNvSpPr>
            <p:nvPr/>
          </p:nvSpPr>
          <p:spPr bwMode="auto">
            <a:xfrm rot="10800000">
              <a:off x="1956" y="2287"/>
              <a:ext cx="176" cy="534"/>
            </a:xfrm>
            <a:prstGeom prst="curvedLeftArrow">
              <a:avLst>
                <a:gd name="adj1" fmla="val 60682"/>
                <a:gd name="adj2" fmla="val 121364"/>
                <a:gd name="adj3" fmla="val 33333"/>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9" name="AutoShape 31"/>
            <p:cNvSpPr>
              <a:spLocks noChangeArrowheads="1"/>
            </p:cNvSpPr>
            <p:nvPr/>
          </p:nvSpPr>
          <p:spPr bwMode="auto">
            <a:xfrm rot="-7788081">
              <a:off x="3019" y="2595"/>
              <a:ext cx="767" cy="164"/>
            </a:xfrm>
            <a:prstGeom prst="leftArrow">
              <a:avLst>
                <a:gd name="adj1" fmla="val 50000"/>
                <a:gd name="adj2" fmla="val 116921"/>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70" name="Text Box 32"/>
          <p:cNvSpPr txBox="1">
            <a:spLocks noChangeArrowheads="1"/>
          </p:cNvSpPr>
          <p:nvPr/>
        </p:nvSpPr>
        <p:spPr bwMode="auto">
          <a:xfrm>
            <a:off x="4700588" y="5595938"/>
            <a:ext cx="3662362" cy="369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99"/>
                </a:solidFill>
                <a:effectLst/>
                <a:uLnTx/>
                <a:uFillTx/>
                <a:latin typeface="Arial" charset="0"/>
                <a:ea typeface="ＭＳ Ｐゴシック" charset="0"/>
                <a:cs typeface="Arial" charset="0"/>
              </a:rPr>
              <a:t>and the driver reports back</a:t>
            </a:r>
          </a:p>
        </p:txBody>
      </p:sp>
      <p:sp>
        <p:nvSpPr>
          <p:cNvPr id="71" name="Text Box 33"/>
          <p:cNvSpPr txBox="1">
            <a:spLocks noChangeArrowheads="1"/>
          </p:cNvSpPr>
          <p:nvPr/>
        </p:nvSpPr>
        <p:spPr bwMode="auto">
          <a:xfrm>
            <a:off x="914400" y="1165225"/>
            <a:ext cx="3936975" cy="369332"/>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CS-Studio sets a CA monitor</a:t>
            </a:r>
          </a:p>
        </p:txBody>
      </p:sp>
      <p:grpSp>
        <p:nvGrpSpPr>
          <p:cNvPr id="72" name="Group 43"/>
          <p:cNvGrpSpPr>
            <a:grpSpLocks/>
          </p:cNvGrpSpPr>
          <p:nvPr/>
        </p:nvGrpSpPr>
        <p:grpSpPr bwMode="auto">
          <a:xfrm>
            <a:off x="5534025" y="1489075"/>
            <a:ext cx="1847850" cy="1308100"/>
            <a:chOff x="3486" y="1192"/>
            <a:chExt cx="1164" cy="824"/>
          </a:xfrm>
        </p:grpSpPr>
        <p:sp>
          <p:nvSpPr>
            <p:cNvPr id="73" name="AutoShape 35"/>
            <p:cNvSpPr>
              <a:spLocks noChangeArrowheads="1"/>
            </p:cNvSpPr>
            <p:nvPr/>
          </p:nvSpPr>
          <p:spPr bwMode="auto">
            <a:xfrm rot="-5400000">
              <a:off x="3378" y="1340"/>
              <a:ext cx="434" cy="138"/>
            </a:xfrm>
            <a:prstGeom prst="leftArrow">
              <a:avLst>
                <a:gd name="adj1" fmla="val 50000"/>
                <a:gd name="adj2" fmla="val 78623"/>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AutoShape 36"/>
            <p:cNvSpPr>
              <a:spLocks noChangeArrowheads="1"/>
            </p:cNvSpPr>
            <p:nvPr/>
          </p:nvSpPr>
          <p:spPr bwMode="auto">
            <a:xfrm rot="10800000">
              <a:off x="3486" y="1709"/>
              <a:ext cx="882" cy="138"/>
            </a:xfrm>
            <a:prstGeom prst="leftArrow">
              <a:avLst>
                <a:gd name="adj1" fmla="val 50000"/>
                <a:gd name="adj2" fmla="val 159783"/>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5" name="AutoShape 37"/>
            <p:cNvSpPr>
              <a:spLocks noChangeArrowheads="1"/>
            </p:cNvSpPr>
            <p:nvPr/>
          </p:nvSpPr>
          <p:spPr bwMode="auto">
            <a:xfrm rot="-5400000">
              <a:off x="4444" y="1811"/>
              <a:ext cx="273" cy="138"/>
            </a:xfrm>
            <a:prstGeom prst="leftArrow">
              <a:avLst>
                <a:gd name="adj1" fmla="val 50000"/>
                <a:gd name="adj2" fmla="val 49457"/>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grpSp>
        <p:nvGrpSpPr>
          <p:cNvPr id="76" name="Group 49"/>
          <p:cNvGrpSpPr>
            <a:grpSpLocks/>
          </p:cNvGrpSpPr>
          <p:nvPr/>
        </p:nvGrpSpPr>
        <p:grpSpPr bwMode="auto">
          <a:xfrm>
            <a:off x="574675" y="1776413"/>
            <a:ext cx="6588125" cy="1020762"/>
            <a:chOff x="362" y="1373"/>
            <a:chExt cx="4150" cy="643"/>
          </a:xfrm>
        </p:grpSpPr>
        <p:sp>
          <p:nvSpPr>
            <p:cNvPr id="77" name="Text Box 34"/>
            <p:cNvSpPr txBox="1">
              <a:spLocks noChangeArrowheads="1"/>
            </p:cNvSpPr>
            <p:nvPr/>
          </p:nvSpPr>
          <p:spPr bwMode="auto">
            <a:xfrm>
              <a:off x="362" y="1393"/>
              <a:ext cx="2523" cy="4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every time the value changes</a:t>
              </a:r>
              <a:b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record triggers callback</a:t>
              </a:r>
            </a:p>
          </p:txBody>
        </p:sp>
        <p:grpSp>
          <p:nvGrpSpPr>
            <p:cNvPr id="78" name="Group 44"/>
            <p:cNvGrpSpPr>
              <a:grpSpLocks/>
            </p:cNvGrpSpPr>
            <p:nvPr/>
          </p:nvGrpSpPr>
          <p:grpSpPr bwMode="auto">
            <a:xfrm>
              <a:off x="3321" y="1373"/>
              <a:ext cx="1191" cy="643"/>
              <a:chOff x="3321" y="1373"/>
              <a:chExt cx="1191" cy="643"/>
            </a:xfrm>
          </p:grpSpPr>
          <p:sp>
            <p:nvSpPr>
              <p:cNvPr id="79" name="AutoShape 38"/>
              <p:cNvSpPr>
                <a:spLocks noChangeArrowheads="1"/>
              </p:cNvSpPr>
              <p:nvPr/>
            </p:nvSpPr>
            <p:spPr bwMode="auto">
              <a:xfrm rot="5400000">
                <a:off x="4300" y="181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0" name="AutoShape 39"/>
              <p:cNvSpPr>
                <a:spLocks noChangeArrowheads="1"/>
              </p:cNvSpPr>
              <p:nvPr/>
            </p:nvSpPr>
            <p:spPr bwMode="auto">
              <a:xfrm>
                <a:off x="3630" y="1526"/>
                <a:ext cx="882" cy="138"/>
              </a:xfrm>
              <a:prstGeom prst="leftArrow">
                <a:avLst>
                  <a:gd name="adj1" fmla="val 50000"/>
                  <a:gd name="adj2" fmla="val 159783"/>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1" name="AutoShape 40"/>
              <p:cNvSpPr>
                <a:spLocks noChangeArrowheads="1"/>
              </p:cNvSpPr>
              <p:nvPr/>
            </p:nvSpPr>
            <p:spPr bwMode="auto">
              <a:xfrm rot="5400000">
                <a:off x="3253" y="144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grpSp>
      <p:grpSp>
        <p:nvGrpSpPr>
          <p:cNvPr id="82" name="Group 48"/>
          <p:cNvGrpSpPr>
            <a:grpSpLocks/>
          </p:cNvGrpSpPr>
          <p:nvPr/>
        </p:nvGrpSpPr>
        <p:grpSpPr bwMode="auto">
          <a:xfrm>
            <a:off x="5595938" y="1641475"/>
            <a:ext cx="1557337" cy="1281113"/>
            <a:chOff x="3525" y="1288"/>
            <a:chExt cx="981" cy="807"/>
          </a:xfrm>
        </p:grpSpPr>
        <p:sp>
          <p:nvSpPr>
            <p:cNvPr id="83" name="Line 45"/>
            <p:cNvSpPr>
              <a:spLocks noChangeShapeType="1"/>
            </p:cNvSpPr>
            <p:nvPr/>
          </p:nvSpPr>
          <p:spPr bwMode="auto">
            <a:xfrm flipV="1">
              <a:off x="4506" y="1703"/>
              <a:ext cx="0" cy="392"/>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4" name="Line 46"/>
            <p:cNvSpPr>
              <a:spLocks noChangeShapeType="1"/>
            </p:cNvSpPr>
            <p:nvPr/>
          </p:nvSpPr>
          <p:spPr bwMode="auto">
            <a:xfrm flipV="1">
              <a:off x="3525" y="1288"/>
              <a:ext cx="0" cy="392"/>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5" name="Line 47"/>
            <p:cNvSpPr>
              <a:spLocks noChangeShapeType="1"/>
            </p:cNvSpPr>
            <p:nvPr/>
          </p:nvSpPr>
          <p:spPr bwMode="auto">
            <a:xfrm>
              <a:off x="3525" y="1703"/>
              <a:ext cx="981" cy="0"/>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86" name="Text Box 50"/>
          <p:cNvSpPr txBox="1">
            <a:spLocks noChangeArrowheads="1"/>
          </p:cNvSpPr>
          <p:nvPr/>
        </p:nvSpPr>
        <p:spPr bwMode="auto">
          <a:xfrm>
            <a:off x="2135188" y="2814638"/>
            <a:ext cx="406400" cy="301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pic>
        <p:nvPicPr>
          <p:cNvPr id="87" name="Picture 4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94313" y="1177925"/>
            <a:ext cx="196850" cy="25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0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P spid="7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What is an accelerator control system?</a:t>
            </a:r>
          </a:p>
          <a:p>
            <a:r>
              <a:rPr lang="en-US" altLang="ja-JP" dirty="0"/>
              <a:t>What is EPICS?</a:t>
            </a:r>
          </a:p>
          <a:p>
            <a:pPr lvl="1"/>
            <a:r>
              <a:rPr lang="en-US" altLang="ja-JP" dirty="0"/>
              <a:t>EPICS Control System Architecture</a:t>
            </a:r>
          </a:p>
          <a:p>
            <a:pPr lvl="1"/>
            <a:r>
              <a:rPr lang="en-US" altLang="ja-JP" dirty="0"/>
              <a:t>EPICS Channel Access</a:t>
            </a:r>
          </a:p>
          <a:p>
            <a:pPr lvl="1"/>
            <a:r>
              <a:rPr lang="en-US" altLang="ja-JP" dirty="0"/>
              <a:t>EPICS IOC (Input </a:t>
            </a:r>
            <a:r>
              <a:rPr lang="en-US" altLang="ja-JP"/>
              <a:t>Output Controller)</a:t>
            </a:r>
            <a:endParaRPr lang="en-US" altLang="ja-JP" dirty="0"/>
          </a:p>
          <a:p>
            <a:pPr lvl="1"/>
            <a:r>
              <a:rPr lang="en-US" altLang="ja-JP" dirty="0"/>
              <a:t>EPICS Record</a:t>
            </a:r>
          </a:p>
          <a:p>
            <a:r>
              <a:rPr lang="en-US" altLang="ja-JP" dirty="0"/>
              <a:t>Solve a Problem in EPICS</a:t>
            </a:r>
          </a:p>
          <a:p>
            <a:r>
              <a:rPr lang="en-US" altLang="ja-JP" dirty="0"/>
              <a:t>EPICS Software Toolkit</a:t>
            </a:r>
          </a:p>
          <a:p>
            <a:r>
              <a:rPr lang="en-US" altLang="ja-JP" dirty="0"/>
              <a:t>The EPICS Community</a:t>
            </a:r>
          </a:p>
        </p:txBody>
      </p:sp>
      <p:sp>
        <p:nvSpPr>
          <p:cNvPr id="3" name="Title 2"/>
          <p:cNvSpPr>
            <a:spLocks noGrp="1"/>
          </p:cNvSpPr>
          <p:nvPr>
            <p:ph type="title"/>
          </p:nvPr>
        </p:nvSpPr>
        <p:spPr/>
        <p:txBody>
          <a:bodyPr/>
          <a:lstStyle/>
          <a:p>
            <a:r>
              <a:rPr lang="en-US" altLang="ja-JP"/>
              <a:t>Outline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a:t>
            </a:fld>
            <a:endParaRPr lang="en-US"/>
          </a:p>
        </p:txBody>
      </p:sp>
    </p:spTree>
    <p:extLst>
      <p:ext uri="{BB962C8B-B14F-4D97-AF65-F5344CB8AC3E}">
        <p14:creationId xmlns:p14="http://schemas.microsoft.com/office/powerpoint/2010/main" val="158905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The major software components of an IOC (IOC Core)</a:t>
            </a:r>
          </a:p>
          <a:p>
            <a:r>
              <a:rPr kumimoji="1" lang="en-US" altLang="ja-JP" dirty="0"/>
              <a:t>Inside an IOC</a:t>
            </a:r>
          </a:p>
          <a:p>
            <a:endParaRPr kumimoji="1" lang="ja-JP" altLang="en-US" dirty="0"/>
          </a:p>
        </p:txBody>
      </p:sp>
      <p:sp>
        <p:nvSpPr>
          <p:cNvPr id="3" name="Title 2"/>
          <p:cNvSpPr>
            <a:spLocks noGrp="1"/>
          </p:cNvSpPr>
          <p:nvPr>
            <p:ph type="title"/>
          </p:nvPr>
        </p:nvSpPr>
        <p:spPr/>
        <p:txBody>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30</a:t>
            </a:fld>
            <a:endParaRPr lang="en-US"/>
          </a:p>
        </p:txBody>
      </p:sp>
      <p:sp>
        <p:nvSpPr>
          <p:cNvPr id="22" name="Rectangle 5"/>
          <p:cNvSpPr>
            <a:spLocks noChangeArrowheads="1"/>
          </p:cNvSpPr>
          <p:nvPr/>
        </p:nvSpPr>
        <p:spPr bwMode="auto">
          <a:xfrm>
            <a:off x="1922463" y="2744788"/>
            <a:ext cx="5095875" cy="247967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19"/>
          <p:cNvSpPr>
            <a:spLocks noChangeShapeType="1"/>
          </p:cNvSpPr>
          <p:nvPr/>
        </p:nvSpPr>
        <p:spPr bwMode="auto">
          <a:xfrm flipV="1">
            <a:off x="5076825" y="3860800"/>
            <a:ext cx="215900" cy="288925"/>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Text Box 17"/>
          <p:cNvSpPr txBox="1">
            <a:spLocks noChangeArrowheads="1"/>
          </p:cNvSpPr>
          <p:nvPr/>
        </p:nvSpPr>
        <p:spPr bwMode="auto">
          <a:xfrm>
            <a:off x="5281613" y="3549650"/>
            <a:ext cx="1592262" cy="41592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1">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Sequencer</a:t>
            </a:r>
          </a:p>
        </p:txBody>
      </p:sp>
      <p:sp>
        <p:nvSpPr>
          <p:cNvPr id="25" name="Line 3"/>
          <p:cNvSpPr>
            <a:spLocks noChangeShapeType="1"/>
          </p:cNvSpPr>
          <p:nvPr/>
        </p:nvSpPr>
        <p:spPr bwMode="auto">
          <a:xfrm>
            <a:off x="2611438" y="2138363"/>
            <a:ext cx="5410200"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4"/>
          <p:cNvSpPr>
            <a:spLocks noChangeShapeType="1"/>
          </p:cNvSpPr>
          <p:nvPr/>
        </p:nvSpPr>
        <p:spPr bwMode="auto">
          <a:xfrm>
            <a:off x="1354138" y="3810000"/>
            <a:ext cx="2930525"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Text Box 6"/>
          <p:cNvSpPr txBox="1">
            <a:spLocks noChangeArrowheads="1"/>
          </p:cNvSpPr>
          <p:nvPr/>
        </p:nvSpPr>
        <p:spPr bwMode="auto">
          <a:xfrm>
            <a:off x="6402388" y="1798638"/>
            <a:ext cx="19478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eaLnBrk="0" fontAlgn="auto" latinLnBrk="0" hangingPunct="0">
              <a:lnSpc>
                <a:spcPct val="100000"/>
              </a:lnSpc>
              <a:spcBef>
                <a:spcPct val="1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LAN (Network)</a:t>
            </a:r>
          </a:p>
        </p:txBody>
      </p:sp>
      <p:sp>
        <p:nvSpPr>
          <p:cNvPr id="28" name="Line 7"/>
          <p:cNvSpPr>
            <a:spLocks noChangeShapeType="1"/>
          </p:cNvSpPr>
          <p:nvPr/>
        </p:nvSpPr>
        <p:spPr bwMode="auto">
          <a:xfrm>
            <a:off x="4552950" y="2139950"/>
            <a:ext cx="0" cy="600075"/>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Line 8"/>
          <p:cNvSpPr>
            <a:spLocks noChangeShapeType="1"/>
          </p:cNvSpPr>
          <p:nvPr/>
        </p:nvSpPr>
        <p:spPr bwMode="auto">
          <a:xfrm flipH="1">
            <a:off x="3952875" y="3163888"/>
            <a:ext cx="296863" cy="382587"/>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0" name="Line 9"/>
          <p:cNvSpPr>
            <a:spLocks noChangeShapeType="1"/>
          </p:cNvSpPr>
          <p:nvPr/>
        </p:nvSpPr>
        <p:spPr bwMode="auto">
          <a:xfrm>
            <a:off x="5748338" y="3163888"/>
            <a:ext cx="238125" cy="374650"/>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1" name="Text Box 10"/>
          <p:cNvSpPr txBox="1">
            <a:spLocks noChangeArrowheads="1"/>
          </p:cNvSpPr>
          <p:nvPr/>
        </p:nvSpPr>
        <p:spPr bwMode="auto">
          <a:xfrm>
            <a:off x="2133600" y="4806950"/>
            <a:ext cx="4268788" cy="4159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Device Support/Device Driver</a:t>
            </a:r>
          </a:p>
        </p:txBody>
      </p:sp>
      <p:sp>
        <p:nvSpPr>
          <p:cNvPr id="32" name="Text Box 11"/>
          <p:cNvSpPr txBox="1">
            <a:spLocks noChangeArrowheads="1"/>
          </p:cNvSpPr>
          <p:nvPr/>
        </p:nvSpPr>
        <p:spPr bwMode="auto">
          <a:xfrm>
            <a:off x="2003425" y="5643563"/>
            <a:ext cx="4816475" cy="4159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 Hardware</a:t>
            </a:r>
          </a:p>
        </p:txBody>
      </p:sp>
      <p:sp>
        <p:nvSpPr>
          <p:cNvPr id="33" name="Line 12"/>
          <p:cNvSpPr>
            <a:spLocks noChangeShapeType="1"/>
          </p:cNvSpPr>
          <p:nvPr/>
        </p:nvSpPr>
        <p:spPr bwMode="auto">
          <a:xfrm>
            <a:off x="3954463" y="4460875"/>
            <a:ext cx="0" cy="347663"/>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4" name="Text Box 13"/>
          <p:cNvSpPr txBox="1">
            <a:spLocks noChangeArrowheads="1"/>
          </p:cNvSpPr>
          <p:nvPr/>
        </p:nvSpPr>
        <p:spPr bwMode="auto">
          <a:xfrm>
            <a:off x="1911350" y="2778125"/>
            <a:ext cx="8286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IOC</a:t>
            </a:r>
          </a:p>
        </p:txBody>
      </p:sp>
      <p:sp>
        <p:nvSpPr>
          <p:cNvPr id="35" name="Line 15"/>
          <p:cNvSpPr>
            <a:spLocks noChangeShapeType="1"/>
          </p:cNvSpPr>
          <p:nvPr/>
        </p:nvSpPr>
        <p:spPr bwMode="auto">
          <a:xfrm>
            <a:off x="4308475" y="5240338"/>
            <a:ext cx="9525" cy="393700"/>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6" name="Text Box 16"/>
          <p:cNvSpPr txBox="1">
            <a:spLocks noChangeArrowheads="1"/>
          </p:cNvSpPr>
          <p:nvPr/>
        </p:nvSpPr>
        <p:spPr bwMode="auto">
          <a:xfrm>
            <a:off x="2851150" y="3557588"/>
            <a:ext cx="2219325" cy="914400"/>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no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Process Database</a:t>
            </a:r>
          </a:p>
        </p:txBody>
      </p:sp>
      <p:sp>
        <p:nvSpPr>
          <p:cNvPr id="37" name="Text Box 18"/>
          <p:cNvSpPr txBox="1">
            <a:spLocks noChangeArrowheads="1"/>
          </p:cNvSpPr>
          <p:nvPr/>
        </p:nvSpPr>
        <p:spPr bwMode="auto">
          <a:xfrm>
            <a:off x="2811463" y="2744788"/>
            <a:ext cx="3411537" cy="41592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Channel Access</a:t>
            </a:r>
          </a:p>
        </p:txBody>
      </p:sp>
    </p:spTree>
    <p:extLst>
      <p:ext uri="{BB962C8B-B14F-4D97-AF65-F5344CB8AC3E}">
        <p14:creationId xmlns:p14="http://schemas.microsoft.com/office/powerpoint/2010/main" val="7976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31</a:t>
            </a:fld>
            <a:endParaRPr lang="en-US"/>
          </a:p>
        </p:txBody>
      </p:sp>
      <p:sp>
        <p:nvSpPr>
          <p:cNvPr id="67" name="Text Box 2"/>
          <p:cNvSpPr txBox="1">
            <a:spLocks noChangeArrowheads="1"/>
          </p:cNvSpPr>
          <p:nvPr/>
        </p:nvSpPr>
        <p:spPr bwMode="auto">
          <a:xfrm>
            <a:off x="1423988" y="2441575"/>
            <a:ext cx="6172200" cy="163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Problem: </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In the LINAC we have a water chiller that must be turned ON whenever the average temperature of two temperature sensors rises above a set point. The set point is nominally 10 degrees centigrade.</a:t>
            </a:r>
          </a:p>
        </p:txBody>
      </p:sp>
      <p:sp>
        <p:nvSpPr>
          <p:cNvPr id="68" name="Rectangle 3"/>
          <p:cNvSpPr>
            <a:spLocks noChangeArrowheads="1"/>
          </p:cNvSpPr>
          <p:nvPr/>
        </p:nvSpPr>
        <p:spPr bwMode="auto">
          <a:xfrm>
            <a:off x="1019175" y="1176338"/>
            <a:ext cx="6965950" cy="4699000"/>
          </a:xfrm>
          <a:prstGeom prst="rect">
            <a:avLst/>
          </a:prstGeom>
          <a:solidFill>
            <a:srgbClr val="DAEDEF">
              <a:lumMod val="50000"/>
            </a:srgbClr>
          </a:solidFill>
          <a:ln w="9525">
            <a:solidFill>
              <a:srgbClr val="000000"/>
            </a:solidFill>
            <a:prstDash val="lgDashDotDot"/>
            <a:miter lim="800000"/>
            <a:headEnd/>
            <a:tailEnd/>
          </a:ln>
          <a:effectLst/>
        </p:spPr>
        <p:txBody>
          <a:bodyPr anchor="ctr">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69" name="Rectangle 4"/>
          <p:cNvSpPr>
            <a:spLocks noChangeArrowheads="1"/>
          </p:cNvSpPr>
          <p:nvPr/>
        </p:nvSpPr>
        <p:spPr bwMode="auto">
          <a:xfrm>
            <a:off x="1671638" y="1482725"/>
            <a:ext cx="5707062" cy="4140200"/>
          </a:xfrm>
          <a:prstGeom prst="rect">
            <a:avLst/>
          </a:prstGeom>
          <a:solidFill>
            <a:srgbClr val="DAEDEF">
              <a:lumMod val="90000"/>
            </a:srgbClr>
          </a:solidFill>
          <a:ln w="28575">
            <a:solidFill>
              <a:srgbClr val="000000"/>
            </a:solidFill>
            <a:prstDash val="dash"/>
            <a:miter lim="800000"/>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0" name="Rectangle 6"/>
          <p:cNvSpPr>
            <a:spLocks noChangeArrowheads="1"/>
          </p:cNvSpPr>
          <p:nvPr/>
        </p:nvSpPr>
        <p:spPr bwMode="auto">
          <a:xfrm>
            <a:off x="5778500" y="2987675"/>
            <a:ext cx="1533525" cy="693738"/>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1" name="Text Box 7"/>
          <p:cNvSpPr txBox="1">
            <a:spLocks noChangeArrowheads="1"/>
          </p:cNvSpPr>
          <p:nvPr/>
        </p:nvSpPr>
        <p:spPr bwMode="auto">
          <a:xfrm>
            <a:off x="5772150" y="2660650"/>
            <a:ext cx="14382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Binary out</a:t>
            </a:r>
          </a:p>
        </p:txBody>
      </p:sp>
      <p:sp>
        <p:nvSpPr>
          <p:cNvPr id="72" name="Text Box 8"/>
          <p:cNvSpPr txBox="1">
            <a:spLocks noChangeArrowheads="1"/>
          </p:cNvSpPr>
          <p:nvPr/>
        </p:nvSpPr>
        <p:spPr bwMode="auto">
          <a:xfrm>
            <a:off x="5727700" y="2997200"/>
            <a:ext cx="1704975" cy="230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MTRT1-LI-COOL:SW</a:t>
            </a:r>
          </a:p>
        </p:txBody>
      </p:sp>
      <p:sp>
        <p:nvSpPr>
          <p:cNvPr id="73" name="Rectangle 9"/>
          <p:cNvSpPr>
            <a:spLocks noChangeArrowheads="1"/>
          </p:cNvSpPr>
          <p:nvPr/>
        </p:nvSpPr>
        <p:spPr bwMode="auto">
          <a:xfrm>
            <a:off x="3752850" y="2844800"/>
            <a:ext cx="1557338" cy="846138"/>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Text Box 10"/>
          <p:cNvSpPr txBox="1">
            <a:spLocks noChangeArrowheads="1"/>
          </p:cNvSpPr>
          <p:nvPr/>
        </p:nvSpPr>
        <p:spPr bwMode="auto">
          <a:xfrm>
            <a:off x="3738563" y="2541588"/>
            <a:ext cx="15652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Calculation</a:t>
            </a:r>
          </a:p>
        </p:txBody>
      </p:sp>
      <p:sp>
        <p:nvSpPr>
          <p:cNvPr id="75" name="Text Box 11"/>
          <p:cNvSpPr txBox="1">
            <a:spLocks noChangeArrowheads="1"/>
          </p:cNvSpPr>
          <p:nvPr/>
        </p:nvSpPr>
        <p:spPr bwMode="auto">
          <a:xfrm>
            <a:off x="3784600" y="2835275"/>
            <a:ext cx="1668463" cy="246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MTRT1-LI-COOL:CALC</a:t>
            </a:r>
          </a:p>
        </p:txBody>
      </p:sp>
      <p:sp>
        <p:nvSpPr>
          <p:cNvPr id="76" name="Text Box 12"/>
          <p:cNvSpPr txBox="1">
            <a:spLocks noChangeArrowheads="1"/>
          </p:cNvSpPr>
          <p:nvPr/>
        </p:nvSpPr>
        <p:spPr bwMode="auto">
          <a:xfrm>
            <a:off x="3752850" y="3979863"/>
            <a:ext cx="1557338"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CALC: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1000" b="1" i="0" u="none" strike="noStrike" kern="0" cap="none" spc="0" normalizeH="0" baseline="0" noProof="0">
                <a:ln>
                  <a:noFill/>
                </a:ln>
                <a:solidFill>
                  <a:srgbClr val="000000"/>
                </a:solidFill>
                <a:effectLst/>
                <a:uLnTx/>
                <a:uFillTx/>
                <a:latin typeface="Arial" charset="0"/>
                <a:ea typeface="ＭＳ Ｐゴシック" charset="0"/>
                <a:cs typeface="Arial" charset="0"/>
              </a:rPr>
              <a:t>( (A+B)/2 ) &gt; C</a:t>
            </a:r>
          </a:p>
        </p:txBody>
      </p:sp>
      <p:sp>
        <p:nvSpPr>
          <p:cNvPr id="77" name="Text Box 13"/>
          <p:cNvSpPr txBox="1">
            <a:spLocks noChangeArrowheads="1"/>
          </p:cNvSpPr>
          <p:nvPr/>
        </p:nvSpPr>
        <p:spPr bwMode="auto">
          <a:xfrm>
            <a:off x="3751263" y="3695700"/>
            <a:ext cx="1558925" cy="293688"/>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a:t>
            </a:r>
          </a:p>
        </p:txBody>
      </p:sp>
      <p:sp>
        <p:nvSpPr>
          <p:cNvPr id="78" name="Text Box 14"/>
          <p:cNvSpPr txBox="1">
            <a:spLocks noChangeArrowheads="1"/>
          </p:cNvSpPr>
          <p:nvPr/>
        </p:nvSpPr>
        <p:spPr bwMode="auto">
          <a:xfrm>
            <a:off x="3754438" y="4260850"/>
            <a:ext cx="1555750" cy="293688"/>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SCAN:</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 second</a:t>
            </a:r>
          </a:p>
        </p:txBody>
      </p:sp>
      <p:sp>
        <p:nvSpPr>
          <p:cNvPr id="79" name="Text Box 15"/>
          <p:cNvSpPr txBox="1">
            <a:spLocks noChangeArrowheads="1"/>
          </p:cNvSpPr>
          <p:nvPr/>
        </p:nvSpPr>
        <p:spPr bwMode="auto">
          <a:xfrm>
            <a:off x="1884363" y="1674813"/>
            <a:ext cx="130333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80" name="Rectangle 16"/>
          <p:cNvSpPr>
            <a:spLocks noChangeArrowheads="1"/>
          </p:cNvSpPr>
          <p:nvPr/>
        </p:nvSpPr>
        <p:spPr bwMode="auto">
          <a:xfrm>
            <a:off x="1874838" y="1982788"/>
            <a:ext cx="1460500" cy="693737"/>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81" name="Text Box 17"/>
          <p:cNvSpPr txBox="1">
            <a:spLocks noChangeArrowheads="1"/>
          </p:cNvSpPr>
          <p:nvPr/>
        </p:nvSpPr>
        <p:spPr bwMode="auto">
          <a:xfrm>
            <a:off x="1878013" y="1989138"/>
            <a:ext cx="1457325"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72000" r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MTTR1-LI-COOL:TEMP1</a:t>
            </a:r>
          </a:p>
        </p:txBody>
      </p:sp>
      <p:sp>
        <p:nvSpPr>
          <p:cNvPr id="82" name="Text Box 18"/>
          <p:cNvSpPr txBox="1">
            <a:spLocks noChangeArrowheads="1"/>
          </p:cNvSpPr>
          <p:nvPr/>
        </p:nvSpPr>
        <p:spPr bwMode="auto">
          <a:xfrm>
            <a:off x="1881188" y="2681288"/>
            <a:ext cx="1454150"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3" name="Text Box 19"/>
          <p:cNvSpPr txBox="1">
            <a:spLocks noChangeArrowheads="1"/>
          </p:cNvSpPr>
          <p:nvPr/>
        </p:nvSpPr>
        <p:spPr bwMode="auto">
          <a:xfrm>
            <a:off x="2828925" y="2386013"/>
            <a:ext cx="509588"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84" name="Text Box 20"/>
          <p:cNvSpPr txBox="1">
            <a:spLocks noChangeArrowheads="1"/>
          </p:cNvSpPr>
          <p:nvPr/>
        </p:nvSpPr>
        <p:spPr bwMode="auto">
          <a:xfrm>
            <a:off x="1887538" y="2393950"/>
            <a:ext cx="482600"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9735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388" y="27035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720850"/>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 name="Text Box 24"/>
          <p:cNvSpPr txBox="1">
            <a:spLocks noChangeArrowheads="1"/>
          </p:cNvSpPr>
          <p:nvPr/>
        </p:nvSpPr>
        <p:spPr bwMode="auto">
          <a:xfrm>
            <a:off x="1890713" y="4922838"/>
            <a:ext cx="1444625"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9" name="Text Box 25"/>
          <p:cNvSpPr txBox="1">
            <a:spLocks noChangeArrowheads="1"/>
          </p:cNvSpPr>
          <p:nvPr/>
        </p:nvSpPr>
        <p:spPr bwMode="auto">
          <a:xfrm>
            <a:off x="2824163" y="4637088"/>
            <a:ext cx="509587"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0" name="Text Box 26"/>
          <p:cNvSpPr txBox="1">
            <a:spLocks noChangeArrowheads="1"/>
          </p:cNvSpPr>
          <p:nvPr/>
        </p:nvSpPr>
        <p:spPr bwMode="auto">
          <a:xfrm>
            <a:off x="1897063" y="4627563"/>
            <a:ext cx="482600"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91" name="Picture 27" descr="fri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2901950"/>
            <a:ext cx="852488"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 name="Line 28"/>
          <p:cNvSpPr>
            <a:spLocks noChangeShapeType="1"/>
          </p:cNvSpPr>
          <p:nvPr/>
        </p:nvSpPr>
        <p:spPr bwMode="auto">
          <a:xfrm>
            <a:off x="806450" y="2506663"/>
            <a:ext cx="32067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3" name="Line 29"/>
          <p:cNvSpPr>
            <a:spLocks noChangeShapeType="1"/>
          </p:cNvSpPr>
          <p:nvPr/>
        </p:nvSpPr>
        <p:spPr bwMode="auto">
          <a:xfrm>
            <a:off x="1470025" y="2517775"/>
            <a:ext cx="4159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4" name="Line 30"/>
          <p:cNvSpPr>
            <a:spLocks noChangeShapeType="1"/>
          </p:cNvSpPr>
          <p:nvPr/>
        </p:nvSpPr>
        <p:spPr bwMode="auto">
          <a:xfrm flipV="1">
            <a:off x="693738" y="4806950"/>
            <a:ext cx="414337"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5" name="Line 31"/>
          <p:cNvSpPr>
            <a:spLocks noChangeShapeType="1"/>
          </p:cNvSpPr>
          <p:nvPr/>
        </p:nvSpPr>
        <p:spPr bwMode="auto">
          <a:xfrm>
            <a:off x="7308850" y="3489325"/>
            <a:ext cx="227013"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6" name="Text Box 32"/>
          <p:cNvSpPr txBox="1">
            <a:spLocks noChangeArrowheads="1"/>
          </p:cNvSpPr>
          <p:nvPr/>
        </p:nvSpPr>
        <p:spPr bwMode="auto">
          <a:xfrm>
            <a:off x="3752850" y="3400425"/>
            <a:ext cx="549275"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INPB</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7" name="Text Box 33"/>
          <p:cNvSpPr txBox="1">
            <a:spLocks noChangeArrowheads="1"/>
          </p:cNvSpPr>
          <p:nvPr/>
        </p:nvSpPr>
        <p:spPr bwMode="auto">
          <a:xfrm>
            <a:off x="3748088" y="3121025"/>
            <a:ext cx="557212"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8" name="Line 34"/>
          <p:cNvSpPr>
            <a:spLocks noChangeShapeType="1"/>
          </p:cNvSpPr>
          <p:nvPr/>
        </p:nvSpPr>
        <p:spPr bwMode="auto">
          <a:xfrm>
            <a:off x="3351213" y="2506663"/>
            <a:ext cx="13493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9" name="Line 35"/>
          <p:cNvSpPr>
            <a:spLocks noChangeShapeType="1"/>
          </p:cNvSpPr>
          <p:nvPr/>
        </p:nvSpPr>
        <p:spPr bwMode="auto">
          <a:xfrm flipH="1">
            <a:off x="3478213" y="2506663"/>
            <a:ext cx="7937" cy="7651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0" name="Line 36"/>
          <p:cNvSpPr>
            <a:spLocks noChangeShapeType="1"/>
          </p:cNvSpPr>
          <p:nvPr/>
        </p:nvSpPr>
        <p:spPr bwMode="auto">
          <a:xfrm>
            <a:off x="3476625" y="3276600"/>
            <a:ext cx="2635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1" name="Line 37"/>
          <p:cNvSpPr>
            <a:spLocks noChangeShapeType="1"/>
          </p:cNvSpPr>
          <p:nvPr/>
        </p:nvSpPr>
        <p:spPr bwMode="auto">
          <a:xfrm>
            <a:off x="3476625" y="3548063"/>
            <a:ext cx="263525" cy="158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2" name="Line 38"/>
          <p:cNvSpPr>
            <a:spLocks noChangeShapeType="1"/>
          </p:cNvSpPr>
          <p:nvPr/>
        </p:nvSpPr>
        <p:spPr bwMode="auto">
          <a:xfrm flipV="1">
            <a:off x="3335338" y="4811713"/>
            <a:ext cx="14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3" name="Line 39"/>
          <p:cNvSpPr>
            <a:spLocks noChangeShapeType="1"/>
          </p:cNvSpPr>
          <p:nvPr/>
        </p:nvSpPr>
        <p:spPr bwMode="auto">
          <a:xfrm>
            <a:off x="3476625" y="3548063"/>
            <a:ext cx="9525" cy="12636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4" name="Text Box 40"/>
          <p:cNvSpPr txBox="1">
            <a:spLocks noChangeArrowheads="1"/>
          </p:cNvSpPr>
          <p:nvPr/>
        </p:nvSpPr>
        <p:spPr bwMode="auto">
          <a:xfrm>
            <a:off x="4787900" y="3400425"/>
            <a:ext cx="509588"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5" name="Text Box 41"/>
          <p:cNvSpPr txBox="1">
            <a:spLocks noChangeArrowheads="1"/>
          </p:cNvSpPr>
          <p:nvPr/>
        </p:nvSpPr>
        <p:spPr bwMode="auto">
          <a:xfrm>
            <a:off x="5776913" y="3392488"/>
            <a:ext cx="509587"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DOL</a:t>
            </a:r>
          </a:p>
        </p:txBody>
      </p:sp>
      <p:sp>
        <p:nvSpPr>
          <p:cNvPr id="106" name="Text Box 42"/>
          <p:cNvSpPr txBox="1">
            <a:spLocks noChangeArrowheads="1"/>
          </p:cNvSpPr>
          <p:nvPr/>
        </p:nvSpPr>
        <p:spPr bwMode="auto">
          <a:xfrm>
            <a:off x="6751638" y="3392488"/>
            <a:ext cx="552450"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OUT</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7" name="Line 43"/>
          <p:cNvSpPr>
            <a:spLocks noChangeShapeType="1"/>
          </p:cNvSpPr>
          <p:nvPr/>
        </p:nvSpPr>
        <p:spPr bwMode="auto">
          <a:xfrm>
            <a:off x="7891463" y="3479800"/>
            <a:ext cx="23177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8" name="Line 44"/>
          <p:cNvSpPr>
            <a:spLocks noChangeShapeType="1"/>
          </p:cNvSpPr>
          <p:nvPr/>
        </p:nvSpPr>
        <p:spPr bwMode="auto">
          <a:xfrm>
            <a:off x="5310188" y="3465513"/>
            <a:ext cx="482600" cy="0"/>
          </a:xfrm>
          <a:prstGeom prst="line">
            <a:avLst/>
          </a:prstGeom>
          <a:noFill/>
          <a:ln w="1905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109" name="Group 45"/>
          <p:cNvGrpSpPr>
            <a:grpSpLocks/>
          </p:cNvGrpSpPr>
          <p:nvPr/>
        </p:nvGrpSpPr>
        <p:grpSpPr bwMode="auto">
          <a:xfrm>
            <a:off x="233363" y="4418013"/>
            <a:ext cx="730250" cy="1076325"/>
            <a:chOff x="0" y="2783"/>
            <a:chExt cx="460" cy="678"/>
          </a:xfrm>
        </p:grpSpPr>
        <p:pic>
          <p:nvPicPr>
            <p:cNvPr id="110" name="Picture 46" descr="thermomete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 y="2783"/>
              <a:ext cx="203"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Text Box 47"/>
            <p:cNvSpPr txBox="1">
              <a:spLocks noChangeArrowheads="1"/>
            </p:cNvSpPr>
            <p:nvPr/>
          </p:nvSpPr>
          <p:spPr bwMode="auto">
            <a:xfrm>
              <a:off x="0" y="3288"/>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112" name="Text Box 48"/>
            <p:cNvSpPr txBox="1">
              <a:spLocks noChangeArrowheads="1"/>
            </p:cNvSpPr>
            <p:nvPr/>
          </p:nvSpPr>
          <p:spPr bwMode="auto">
            <a:xfrm>
              <a:off x="15" y="3167"/>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grpSp>
      <p:grpSp>
        <p:nvGrpSpPr>
          <p:cNvPr id="113" name="Group 49"/>
          <p:cNvGrpSpPr>
            <a:grpSpLocks/>
          </p:cNvGrpSpPr>
          <p:nvPr/>
        </p:nvGrpSpPr>
        <p:grpSpPr bwMode="auto">
          <a:xfrm>
            <a:off x="304800" y="1903413"/>
            <a:ext cx="714375" cy="1685925"/>
            <a:chOff x="10" y="1209"/>
            <a:chExt cx="450" cy="1062"/>
          </a:xfrm>
        </p:grpSpPr>
        <p:pic>
          <p:nvPicPr>
            <p:cNvPr id="114" name="Picture 50" descr="thermo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 y="1209"/>
              <a:ext cx="177" cy="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 name="Text Box 51"/>
            <p:cNvSpPr txBox="1">
              <a:spLocks noChangeArrowheads="1"/>
            </p:cNvSpPr>
            <p:nvPr/>
          </p:nvSpPr>
          <p:spPr bwMode="auto">
            <a:xfrm>
              <a:off x="15" y="1977"/>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sp>
          <p:nvSpPr>
            <p:cNvPr id="116" name="Text Box 52"/>
            <p:cNvSpPr txBox="1">
              <a:spLocks noChangeArrowheads="1"/>
            </p:cNvSpPr>
            <p:nvPr/>
          </p:nvSpPr>
          <p:spPr bwMode="auto">
            <a:xfrm>
              <a:off x="10" y="2098"/>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T1</a:t>
              </a:r>
            </a:p>
          </p:txBody>
        </p:sp>
      </p:grpSp>
      <p:sp>
        <p:nvSpPr>
          <p:cNvPr id="117" name="Text Box 53"/>
          <p:cNvSpPr txBox="1">
            <a:spLocks noChangeArrowheads="1"/>
          </p:cNvSpPr>
          <p:nvPr/>
        </p:nvSpPr>
        <p:spPr bwMode="auto">
          <a:xfrm>
            <a:off x="4057650" y="1169988"/>
            <a:ext cx="54610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IOC</a:t>
            </a:r>
          </a:p>
        </p:txBody>
      </p:sp>
      <p:sp>
        <p:nvSpPr>
          <p:cNvPr id="118" name="Text Box 54"/>
          <p:cNvSpPr txBox="1">
            <a:spLocks noChangeArrowheads="1"/>
          </p:cNvSpPr>
          <p:nvPr/>
        </p:nvSpPr>
        <p:spPr bwMode="auto">
          <a:xfrm>
            <a:off x="3792538" y="1525588"/>
            <a:ext cx="10858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Database</a:t>
            </a:r>
          </a:p>
        </p:txBody>
      </p:sp>
      <p:sp>
        <p:nvSpPr>
          <p:cNvPr id="119" name="Text Box 55"/>
          <p:cNvSpPr txBox="1">
            <a:spLocks noChangeArrowheads="1"/>
          </p:cNvSpPr>
          <p:nvPr/>
        </p:nvSpPr>
        <p:spPr bwMode="auto">
          <a:xfrm>
            <a:off x="1019175" y="1408113"/>
            <a:ext cx="5603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0" name="Text Box 56"/>
          <p:cNvSpPr txBox="1">
            <a:spLocks noChangeArrowheads="1"/>
          </p:cNvSpPr>
          <p:nvPr/>
        </p:nvSpPr>
        <p:spPr bwMode="auto">
          <a:xfrm>
            <a:off x="1001713" y="3660775"/>
            <a:ext cx="56038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1" name="Text Box 57"/>
          <p:cNvSpPr txBox="1">
            <a:spLocks noChangeArrowheads="1"/>
          </p:cNvSpPr>
          <p:nvPr/>
        </p:nvSpPr>
        <p:spPr bwMode="auto">
          <a:xfrm>
            <a:off x="7383463" y="2205038"/>
            <a:ext cx="601662" cy="5222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Binary</a:t>
            </a:r>
            <a:b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b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I/O</a:t>
            </a:r>
          </a:p>
        </p:txBody>
      </p:sp>
      <p:sp>
        <p:nvSpPr>
          <p:cNvPr id="122" name="Text Box 58"/>
          <p:cNvSpPr txBox="1">
            <a:spLocks noChangeArrowheads="1"/>
          </p:cNvSpPr>
          <p:nvPr/>
        </p:nvSpPr>
        <p:spPr bwMode="auto">
          <a:xfrm>
            <a:off x="8135938" y="3844925"/>
            <a:ext cx="790575"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Chiller</a:t>
            </a:r>
          </a:p>
        </p:txBody>
      </p:sp>
      <p:sp>
        <p:nvSpPr>
          <p:cNvPr id="123" name="Text Box 59"/>
          <p:cNvSpPr txBox="1">
            <a:spLocks noChangeArrowheads="1"/>
          </p:cNvSpPr>
          <p:nvPr/>
        </p:nvSpPr>
        <p:spPr bwMode="auto">
          <a:xfrm>
            <a:off x="1906588" y="3900488"/>
            <a:ext cx="12954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124" name="Rectangle 60"/>
          <p:cNvSpPr>
            <a:spLocks noChangeArrowheads="1"/>
          </p:cNvSpPr>
          <p:nvPr/>
        </p:nvSpPr>
        <p:spPr bwMode="auto">
          <a:xfrm>
            <a:off x="1900238" y="4224338"/>
            <a:ext cx="1435100" cy="693737"/>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125" name="Text Box 61"/>
          <p:cNvSpPr txBox="1">
            <a:spLocks noChangeArrowheads="1"/>
          </p:cNvSpPr>
          <p:nvPr/>
        </p:nvSpPr>
        <p:spPr bwMode="auto">
          <a:xfrm>
            <a:off x="1906588" y="4221163"/>
            <a:ext cx="1427162"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36000" r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MTRT1-LI-COOL:TEMP2</a:t>
            </a:r>
          </a:p>
        </p:txBody>
      </p:sp>
      <p:sp>
        <p:nvSpPr>
          <p:cNvPr id="126" name="Line 62"/>
          <p:cNvSpPr>
            <a:spLocks noChangeShapeType="1"/>
          </p:cNvSpPr>
          <p:nvPr/>
        </p:nvSpPr>
        <p:spPr bwMode="auto">
          <a:xfrm>
            <a:off x="1471613" y="4811713"/>
            <a:ext cx="406400"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cxnSp>
        <p:nvCxnSpPr>
          <p:cNvPr id="127" name="Elbow Connector 126"/>
          <p:cNvCxnSpPr>
            <a:cxnSpLocks noChangeShapeType="1"/>
            <a:stCxn id="76" idx="3"/>
            <a:endCxn id="104" idx="3"/>
          </p:cNvCxnSpPr>
          <p:nvPr/>
        </p:nvCxnSpPr>
        <p:spPr bwMode="auto">
          <a:xfrm flipH="1" flipV="1">
            <a:off x="5297488" y="3543300"/>
            <a:ext cx="12700" cy="574675"/>
          </a:xfrm>
          <a:prstGeom prst="bentConnector3">
            <a:avLst>
              <a:gd name="adj1" fmla="val -1643894"/>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9255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p:bldP spid="72" grpId="0"/>
      <p:bldP spid="73" grpId="0" animBg="1"/>
      <p:bldP spid="74" grpId="0"/>
      <p:bldP spid="75" grpId="0"/>
      <p:bldP spid="76" grpId="0" animBg="1"/>
      <p:bldP spid="77" grpId="0" animBg="1"/>
      <p:bldP spid="79" grpId="0"/>
      <p:bldP spid="80" grpId="0" animBg="1"/>
      <p:bldP spid="81" grpId="0"/>
      <p:bldP spid="82" grpId="0" animBg="1"/>
      <p:bldP spid="83" grpId="0" animBg="1"/>
      <p:bldP spid="84" grpId="0" animBg="1"/>
      <p:bldP spid="88" grpId="0" animBg="1"/>
      <p:bldP spid="90"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7" grpId="0" animBg="1"/>
      <p:bldP spid="108" grpId="0" animBg="1"/>
      <p:bldP spid="117" grpId="0"/>
      <p:bldP spid="118" grpId="0"/>
      <p:bldP spid="119" grpId="0"/>
      <p:bldP spid="120" grpId="0"/>
      <p:bldP spid="121" grpId="0"/>
      <p:bldP spid="123" grpId="0"/>
      <p:bldP spid="124" grpId="0" animBg="1"/>
      <p:bldP spid="125" grpId="0"/>
      <p:bldP spid="1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52"/>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dirty="0"/>
              <a:t>EPICS Software Toolkit</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32</a:t>
            </a:fld>
            <a:endParaRPr lang="en-US"/>
          </a:p>
        </p:txBody>
      </p:sp>
      <p:grpSp>
        <p:nvGrpSpPr>
          <p:cNvPr id="41" name="Group 40"/>
          <p:cNvGrpSpPr/>
          <p:nvPr/>
        </p:nvGrpSpPr>
        <p:grpSpPr>
          <a:xfrm>
            <a:off x="152400" y="1066800"/>
            <a:ext cx="8915400" cy="5608320"/>
            <a:chOff x="274320" y="1066800"/>
            <a:chExt cx="8915400" cy="5608320"/>
          </a:xfrm>
        </p:grpSpPr>
        <p:sp>
          <p:nvSpPr>
            <p:cNvPr id="6" name="CustomShape 2"/>
            <p:cNvSpPr/>
            <p:nvPr/>
          </p:nvSpPr>
          <p:spPr>
            <a:xfrm>
              <a:off x="2268000" y="1371600"/>
              <a:ext cx="1663920" cy="929880"/>
            </a:xfrm>
            <a:prstGeom prst="flowChartProcess">
              <a:avLst/>
            </a:prstGeom>
            <a:solidFill>
              <a:srgbClr val="FFFF00"/>
            </a:solidFill>
            <a:ln w="9360">
              <a:solidFill>
                <a:srgbClr val="000000"/>
              </a:solidFill>
              <a:miter/>
            </a:ln>
          </p:spPr>
          <p:style>
            <a:lnRef idx="0">
              <a:scrgbClr r="0" g="0" b="0"/>
            </a:lnRef>
            <a:fillRef idx="0">
              <a:scrgbClr r="0" g="0" b="0"/>
            </a:fillRef>
            <a:effectRef idx="0">
              <a:scrgbClr r="0" g="0" b="0"/>
            </a:effectRef>
            <a:fontRef idx="minor"/>
          </p:style>
        </p:sp>
        <p:sp>
          <p:nvSpPr>
            <p:cNvPr id="7" name="Line 3"/>
            <p:cNvSpPr/>
            <p:nvPr/>
          </p:nvSpPr>
          <p:spPr>
            <a:xfrm flipV="1">
              <a:off x="2194560" y="2743200"/>
              <a:ext cx="0" cy="555840"/>
            </a:xfrm>
            <a:prstGeom prst="line">
              <a:avLst/>
            </a:prstGeom>
            <a:ln w="9360">
              <a:solidFill>
                <a:srgbClr val="000000"/>
              </a:solidFill>
              <a:miter/>
            </a:ln>
          </p:spPr>
        </p:sp>
        <p:sp>
          <p:nvSpPr>
            <p:cNvPr id="8" name="Line 4"/>
            <p:cNvSpPr/>
            <p:nvPr/>
          </p:nvSpPr>
          <p:spPr>
            <a:xfrm flipV="1">
              <a:off x="4572000" y="2743200"/>
              <a:ext cx="0" cy="555840"/>
            </a:xfrm>
            <a:prstGeom prst="line">
              <a:avLst/>
            </a:prstGeom>
            <a:ln w="9360">
              <a:solidFill>
                <a:srgbClr val="000000"/>
              </a:solidFill>
              <a:miter/>
            </a:ln>
          </p:spPr>
        </p:sp>
        <p:sp>
          <p:nvSpPr>
            <p:cNvPr id="9" name="CustomShape 5"/>
            <p:cNvSpPr/>
            <p:nvPr/>
          </p:nvSpPr>
          <p:spPr>
            <a:xfrm>
              <a:off x="389160" y="1371600"/>
              <a:ext cx="1663920" cy="929880"/>
            </a:xfrm>
            <a:prstGeom prst="flowChartProcess">
              <a:avLst/>
            </a:prstGeom>
            <a:solidFill>
              <a:srgbClr val="3333CC"/>
            </a:solidFill>
            <a:ln w="9360">
              <a:solidFill>
                <a:srgbClr val="000000"/>
              </a:solidFill>
              <a:miter/>
            </a:ln>
          </p:spPr>
          <p:style>
            <a:lnRef idx="0">
              <a:scrgbClr r="0" g="0" b="0"/>
            </a:lnRef>
            <a:fillRef idx="0">
              <a:scrgbClr r="0" g="0" b="0"/>
            </a:fillRef>
            <a:effectRef idx="0">
              <a:scrgbClr r="0" g="0" b="0"/>
            </a:effectRef>
            <a:fontRef idx="minor"/>
          </p:style>
        </p:sp>
        <p:sp>
          <p:nvSpPr>
            <p:cNvPr id="10" name="CustomShape 6"/>
            <p:cNvSpPr/>
            <p:nvPr/>
          </p:nvSpPr>
          <p:spPr>
            <a:xfrm>
              <a:off x="274320" y="4934880"/>
              <a:ext cx="1463040" cy="1008720"/>
            </a:xfrm>
            <a:prstGeom prst="rect">
              <a:avLst/>
            </a:prstGeom>
            <a:solidFill>
              <a:srgbClr val="FFD320"/>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Network Attached Devices</a:t>
              </a:r>
              <a:endParaRPr/>
            </a:p>
          </p:txBody>
        </p:sp>
        <p:sp>
          <p:nvSpPr>
            <p:cNvPr id="11" name="Line 7"/>
            <p:cNvSpPr/>
            <p:nvPr/>
          </p:nvSpPr>
          <p:spPr>
            <a:xfrm>
              <a:off x="365760" y="2743200"/>
              <a:ext cx="4480560" cy="0"/>
            </a:xfrm>
            <a:prstGeom prst="line">
              <a:avLst/>
            </a:prstGeom>
            <a:ln w="38160">
              <a:solidFill>
                <a:srgbClr val="000000"/>
              </a:solidFill>
              <a:miter/>
            </a:ln>
          </p:spPr>
        </p:sp>
        <p:pic>
          <p:nvPicPr>
            <p:cNvPr id="12" name="Picture 11"/>
            <p:cNvPicPr/>
            <p:nvPr/>
          </p:nvPicPr>
          <p:blipFill>
            <a:blip r:embed="rId2"/>
            <a:stretch/>
          </p:blipFill>
          <p:spPr>
            <a:xfrm>
              <a:off x="494640" y="1434960"/>
              <a:ext cx="731160" cy="731520"/>
            </a:xfrm>
            <a:prstGeom prst="rect">
              <a:avLst/>
            </a:prstGeom>
            <a:ln>
              <a:noFill/>
            </a:ln>
          </p:spPr>
        </p:pic>
        <p:pic>
          <p:nvPicPr>
            <p:cNvPr id="13" name="Picture 12"/>
            <p:cNvPicPr/>
            <p:nvPr/>
          </p:nvPicPr>
          <p:blipFill>
            <a:blip r:embed="rId2"/>
            <a:stretch/>
          </p:blipFill>
          <p:spPr>
            <a:xfrm>
              <a:off x="1229400" y="1434960"/>
              <a:ext cx="731160" cy="731520"/>
            </a:xfrm>
            <a:prstGeom prst="rect">
              <a:avLst/>
            </a:prstGeom>
            <a:ln>
              <a:noFill/>
            </a:ln>
          </p:spPr>
        </p:pic>
        <p:pic>
          <p:nvPicPr>
            <p:cNvPr id="14" name="Picture 13"/>
            <p:cNvPicPr/>
            <p:nvPr/>
          </p:nvPicPr>
          <p:blipFill>
            <a:blip r:embed="rId2"/>
            <a:stretch/>
          </p:blipFill>
          <p:spPr>
            <a:xfrm>
              <a:off x="2326320" y="1434960"/>
              <a:ext cx="731160" cy="731520"/>
            </a:xfrm>
            <a:prstGeom prst="rect">
              <a:avLst/>
            </a:prstGeom>
            <a:ln>
              <a:noFill/>
            </a:ln>
          </p:spPr>
        </p:pic>
        <p:pic>
          <p:nvPicPr>
            <p:cNvPr id="15" name="Picture 14"/>
            <p:cNvPicPr/>
            <p:nvPr/>
          </p:nvPicPr>
          <p:blipFill>
            <a:blip r:embed="rId2"/>
            <a:stretch/>
          </p:blipFill>
          <p:spPr>
            <a:xfrm>
              <a:off x="3160440" y="1434960"/>
              <a:ext cx="731520" cy="731520"/>
            </a:xfrm>
            <a:prstGeom prst="rect">
              <a:avLst/>
            </a:prstGeom>
            <a:ln>
              <a:noFill/>
            </a:ln>
          </p:spPr>
        </p:pic>
        <p:sp>
          <p:nvSpPr>
            <p:cNvPr id="16" name="CustomShape 8"/>
            <p:cNvSpPr/>
            <p:nvPr/>
          </p:nvSpPr>
          <p:spPr>
            <a:xfrm>
              <a:off x="3383280" y="329904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7" name="CustomShape 9"/>
            <p:cNvSpPr/>
            <p:nvPr/>
          </p:nvSpPr>
          <p:spPr>
            <a:xfrm>
              <a:off x="3633120" y="369936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8" name="CustomShape 10"/>
            <p:cNvSpPr/>
            <p:nvPr/>
          </p:nvSpPr>
          <p:spPr>
            <a:xfrm>
              <a:off x="3863160" y="4096080"/>
              <a:ext cx="1401480" cy="56736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9" name="Line 11"/>
            <p:cNvSpPr/>
            <p:nvPr/>
          </p:nvSpPr>
          <p:spPr>
            <a:xfrm flipV="1">
              <a:off x="899280" y="2092320"/>
              <a:ext cx="0" cy="640080"/>
            </a:xfrm>
            <a:prstGeom prst="line">
              <a:avLst/>
            </a:prstGeom>
            <a:ln w="9360">
              <a:solidFill>
                <a:srgbClr val="000000"/>
              </a:solidFill>
              <a:miter/>
            </a:ln>
          </p:spPr>
        </p:sp>
        <p:sp>
          <p:nvSpPr>
            <p:cNvPr id="20" name="Line 12"/>
            <p:cNvSpPr/>
            <p:nvPr/>
          </p:nvSpPr>
          <p:spPr>
            <a:xfrm flipV="1">
              <a:off x="1630800" y="2114640"/>
              <a:ext cx="0" cy="617760"/>
            </a:xfrm>
            <a:prstGeom prst="line">
              <a:avLst/>
            </a:prstGeom>
            <a:ln w="9360">
              <a:solidFill>
                <a:srgbClr val="000000"/>
              </a:solidFill>
              <a:miter/>
            </a:ln>
          </p:spPr>
        </p:sp>
        <p:sp>
          <p:nvSpPr>
            <p:cNvPr id="21" name="Line 13"/>
            <p:cNvSpPr/>
            <p:nvPr/>
          </p:nvSpPr>
          <p:spPr>
            <a:xfrm flipH="1" flipV="1">
              <a:off x="2727720" y="2100240"/>
              <a:ext cx="360" cy="632160"/>
            </a:xfrm>
            <a:prstGeom prst="line">
              <a:avLst/>
            </a:prstGeom>
            <a:ln w="9360">
              <a:solidFill>
                <a:srgbClr val="000000"/>
              </a:solidFill>
              <a:miter/>
            </a:ln>
          </p:spPr>
        </p:sp>
        <p:sp>
          <p:nvSpPr>
            <p:cNvPr id="22" name="Line 14"/>
            <p:cNvSpPr/>
            <p:nvPr/>
          </p:nvSpPr>
          <p:spPr>
            <a:xfrm flipV="1">
              <a:off x="3551040" y="2092320"/>
              <a:ext cx="0" cy="640080"/>
            </a:xfrm>
            <a:prstGeom prst="line">
              <a:avLst/>
            </a:prstGeom>
            <a:ln w="9360">
              <a:solidFill>
                <a:srgbClr val="000000"/>
              </a:solidFill>
              <a:miter/>
            </a:ln>
          </p:spPr>
        </p:sp>
        <p:sp>
          <p:nvSpPr>
            <p:cNvPr id="23" name="CustomShape 15"/>
            <p:cNvSpPr/>
            <p:nvPr/>
          </p:nvSpPr>
          <p:spPr>
            <a:xfrm>
              <a:off x="5989320" y="2133600"/>
              <a:ext cx="3200400" cy="762000"/>
            </a:xfrm>
            <a:prstGeom prst="wedgeRoundRectCallout">
              <a:avLst>
                <a:gd name="adj1" fmla="val -80962"/>
                <a:gd name="adj2" fmla="val 3360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Network Protocols
</a:t>
              </a:r>
              <a:r>
                <a:rPr lang="en-US" sz="1600" dirty="0">
                  <a:solidFill>
                    <a:srgbClr val="000000"/>
                  </a:solidFill>
                  <a:latin typeface="Calibri"/>
                </a:rPr>
                <a:t>Channel Access    </a:t>
              </a:r>
              <a:r>
                <a:rPr lang="en-US" sz="1600" dirty="0" err="1">
                  <a:solidFill>
                    <a:srgbClr val="000000"/>
                  </a:solidFill>
                  <a:latin typeface="Calibri"/>
                </a:rPr>
                <a:t>pvAccess</a:t>
              </a:r>
              <a:endParaRPr sz="1600" dirty="0"/>
            </a:p>
          </p:txBody>
        </p:sp>
        <p:sp>
          <p:nvSpPr>
            <p:cNvPr id="24" name="CustomShape 16"/>
            <p:cNvSpPr/>
            <p:nvPr/>
          </p:nvSpPr>
          <p:spPr>
            <a:xfrm>
              <a:off x="5989998" y="2971800"/>
              <a:ext cx="3199722" cy="1757880"/>
            </a:xfrm>
            <a:prstGeom prst="wedgeRoundRectCallout">
              <a:avLst>
                <a:gd name="adj1" fmla="val -83127"/>
                <a:gd name="adj2" fmla="val -1706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IOC Software</a:t>
              </a:r>
              <a:endParaRPr sz="1600" dirty="0"/>
            </a:p>
            <a:p>
              <a:r>
                <a:rPr lang="en-US" sz="1600" dirty="0">
                  <a:latin typeface="Calibri"/>
                </a:rPr>
                <a:t>PV Database     State Programs
   </a:t>
              </a:r>
              <a:r>
                <a:rPr lang="en-US" sz="1600" strike="noStrike" dirty="0" err="1">
                  <a:solidFill>
                    <a:srgbClr val="000000"/>
                  </a:solidFill>
                  <a:latin typeface="Calibri"/>
                  <a:ea typeface="Calibri"/>
                </a:rPr>
                <a:t>StreamDevice</a:t>
              </a:r>
              <a:r>
                <a:rPr lang="en-US" sz="1600" dirty="0">
                  <a:latin typeface="Calibri"/>
                </a:rPr>
                <a:t>    </a:t>
              </a:r>
              <a:r>
                <a:rPr lang="en-US" sz="1600" dirty="0" err="1">
                  <a:latin typeface="Calibri"/>
                </a:rPr>
                <a:t>asynDriver</a:t>
              </a:r>
              <a:r>
                <a:rPr lang="en-US" sz="1600" dirty="0">
                  <a:latin typeface="Calibri"/>
                </a:rPr>
                <a:t>
</a:t>
              </a:r>
              <a:r>
                <a:rPr lang="en-US" sz="1600" dirty="0" err="1">
                  <a:latin typeface="Calibri"/>
                </a:rPr>
                <a:t>synapps</a:t>
              </a:r>
              <a:r>
                <a:rPr lang="en-US" sz="1600" dirty="0">
                  <a:latin typeface="Calibri"/>
                </a:rPr>
                <a:t>    </a:t>
              </a:r>
              <a:r>
                <a:rPr lang="en-US" sz="1600" dirty="0" err="1">
                  <a:latin typeface="Calibri"/>
                </a:rPr>
                <a:t>areaDetector</a:t>
              </a:r>
              <a:r>
                <a:rPr lang="en-US" sz="1600" dirty="0">
                  <a:latin typeface="Calibri"/>
                </a:rPr>
                <a:t>    </a:t>
              </a:r>
              <a:r>
                <a:rPr lang="en-US" sz="1600" dirty="0" err="1">
                  <a:latin typeface="Calibri"/>
                </a:rPr>
                <a:t>mca</a:t>
              </a:r>
              <a:r>
                <a:rPr lang="en-US" sz="1600" dirty="0">
                  <a:latin typeface="Calibri"/>
                </a:rPr>
                <a:t>
   motor   </a:t>
              </a:r>
              <a:r>
                <a:rPr lang="en-US" sz="1600" dirty="0" err="1">
                  <a:latin typeface="Calibri"/>
                </a:rPr>
                <a:t>sscan</a:t>
              </a:r>
              <a:r>
                <a:rPr lang="en-US" sz="1600" dirty="0">
                  <a:latin typeface="Calibri"/>
                </a:rPr>
                <a:t>   </a:t>
              </a:r>
              <a:r>
                <a:rPr lang="en-US" sz="1600" dirty="0" err="1">
                  <a:latin typeface="Calibri"/>
                </a:rPr>
                <a:t>caputRecorder</a:t>
              </a:r>
              <a:r>
                <a:rPr lang="en-US" sz="1600" dirty="0">
                  <a:latin typeface="Calibri"/>
                </a:rPr>
                <a:t>
</a:t>
              </a:r>
              <a:r>
                <a:rPr lang="en-US" sz="1600" dirty="0" err="1">
                  <a:latin typeface="Calibri"/>
                </a:rPr>
                <a:t>softGlue</a:t>
              </a:r>
              <a:r>
                <a:rPr lang="en-US" sz="1600" dirty="0">
                  <a:latin typeface="Calibri"/>
                </a:rPr>
                <a:t>    </a:t>
              </a:r>
              <a:r>
                <a:rPr lang="en-US" sz="1600" dirty="0" err="1">
                  <a:latin typeface="Calibri"/>
                </a:rPr>
                <a:t>modbus</a:t>
              </a:r>
              <a:r>
                <a:rPr lang="en-US" sz="1600" dirty="0">
                  <a:latin typeface="Calibri"/>
                </a:rPr>
                <a:t>    </a:t>
              </a:r>
              <a:r>
                <a:rPr lang="en-US" sz="1600" dirty="0" err="1">
                  <a:latin typeface="Calibri"/>
                </a:rPr>
                <a:t>autosave</a:t>
              </a:r>
              <a:endParaRPr sz="1600" dirty="0"/>
            </a:p>
          </p:txBody>
        </p:sp>
        <p:sp>
          <p:nvSpPr>
            <p:cNvPr id="25" name="CustomShape 17"/>
            <p:cNvSpPr/>
            <p:nvPr/>
          </p:nvSpPr>
          <p:spPr>
            <a:xfrm>
              <a:off x="5982120" y="1066800"/>
              <a:ext cx="3207600" cy="990600"/>
            </a:xfrm>
            <a:prstGeom prst="wedgeRoundRectCallout">
              <a:avLst>
                <a:gd name="adj1" fmla="val -111013"/>
                <a:gd name="adj2" fmla="val 56295"/>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Client Programs</a:t>
              </a:r>
              <a:endParaRPr sz="1600" dirty="0"/>
            </a:p>
            <a:p>
              <a:r>
                <a:rPr lang="en-US" sz="1600" dirty="0">
                  <a:solidFill>
                    <a:srgbClr val="000000"/>
                  </a:solidFill>
                  <a:latin typeface="Calibri"/>
                </a:rPr>
                <a:t>CS-Studio   BOY  </a:t>
              </a:r>
              <a:r>
                <a:rPr lang="en-US" altLang="ja-JP" sz="1600" dirty="0">
                  <a:solidFill>
                    <a:srgbClr val="000000"/>
                  </a:solidFill>
                  <a:latin typeface="Calibri"/>
                </a:rPr>
                <a:t>Archive Appliance</a:t>
              </a:r>
              <a:r>
                <a:rPr lang="en-US" sz="1600" dirty="0">
                  <a:solidFill>
                    <a:srgbClr val="000000"/>
                  </a:solidFill>
                  <a:latin typeface="Calibri"/>
                </a:rPr>
                <a:t> BEAST Python </a:t>
              </a:r>
              <a:r>
                <a:rPr lang="en-US" sz="1600" dirty="0" err="1">
                  <a:solidFill>
                    <a:srgbClr val="000000"/>
                  </a:solidFill>
                  <a:latin typeface="Calibri"/>
                </a:rPr>
                <a:t>Olog</a:t>
              </a:r>
              <a:endParaRPr sz="1600" dirty="0"/>
            </a:p>
          </p:txBody>
        </p:sp>
        <p:sp>
          <p:nvSpPr>
            <p:cNvPr id="26" name="CustomShape 18"/>
            <p:cNvSpPr/>
            <p:nvPr/>
          </p:nvSpPr>
          <p:spPr>
            <a:xfrm>
              <a:off x="6104040" y="4953000"/>
              <a:ext cx="3085680" cy="806040"/>
            </a:xfrm>
            <a:prstGeom prst="wedgeRoundRectCallout">
              <a:avLst>
                <a:gd name="adj1" fmla="val -151799"/>
                <a:gd name="adj2" fmla="val -91870"/>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Server Applications</a:t>
              </a:r>
              <a:endParaRPr sz="1600" dirty="0"/>
            </a:p>
            <a:p>
              <a:pPr algn="ctr">
                <a:lnSpc>
                  <a:spcPct val="100000"/>
                </a:lnSpc>
              </a:pPr>
              <a:r>
                <a:rPr lang="en-US" sz="1600" dirty="0">
                  <a:solidFill>
                    <a:srgbClr val="000000"/>
                  </a:solidFill>
                  <a:latin typeface="Calibri"/>
                </a:rPr>
                <a:t>CA Gateway    </a:t>
              </a:r>
              <a:r>
                <a:rPr lang="en-US" sz="1600" dirty="0" err="1">
                  <a:solidFill>
                    <a:srgbClr val="000000"/>
                  </a:solidFill>
                  <a:latin typeface="Calibri"/>
                </a:rPr>
                <a:t>pcaspy</a:t>
              </a:r>
              <a:endParaRPr sz="1600" dirty="0"/>
            </a:p>
          </p:txBody>
        </p:sp>
        <p:sp>
          <p:nvSpPr>
            <p:cNvPr id="27" name="CustomShape 19"/>
            <p:cNvSpPr/>
            <p:nvPr/>
          </p:nvSpPr>
          <p:spPr>
            <a:xfrm>
              <a:off x="4114800" y="4958280"/>
              <a:ext cx="1799160" cy="802440"/>
            </a:xfrm>
            <a:prstGeom prst="rect">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dirty="0">
                  <a:latin typeface="Calibri"/>
                </a:rPr>
                <a:t>Custom Chassis/Panels</a:t>
              </a:r>
              <a:endParaRPr dirty="0"/>
            </a:p>
          </p:txBody>
        </p:sp>
        <p:sp>
          <p:nvSpPr>
            <p:cNvPr id="28" name="CustomShape 20"/>
            <p:cNvSpPr/>
            <p:nvPr/>
          </p:nvSpPr>
          <p:spPr>
            <a:xfrm>
              <a:off x="3017520" y="5971320"/>
              <a:ext cx="1602720" cy="703800"/>
            </a:xfrm>
            <a:prstGeom prst="rect">
              <a:avLst/>
            </a:prstGeom>
            <a:solidFill>
              <a:srgbClr val="FF950E"/>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a:latin typeface="Calibri"/>
                  <a:ea typeface="宋体"/>
                </a:rPr>
                <a:t>Technical Equipment</a:t>
              </a:r>
              <a:endParaRPr/>
            </a:p>
          </p:txBody>
        </p:sp>
        <p:sp>
          <p:nvSpPr>
            <p:cNvPr id="29" name="CustomShape 21"/>
            <p:cNvSpPr/>
            <p:nvPr/>
          </p:nvSpPr>
          <p:spPr>
            <a:xfrm>
              <a:off x="2020680" y="5056920"/>
              <a:ext cx="1728360" cy="703800"/>
            </a:xfrm>
            <a:prstGeom prst="rect">
              <a:avLst/>
            </a:prstGeom>
            <a:solidFill>
              <a:srgbClr val="99CCFF"/>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Commercial Instruments</a:t>
              </a:r>
              <a:endParaRPr/>
            </a:p>
          </p:txBody>
        </p:sp>
        <p:sp>
          <p:nvSpPr>
            <p:cNvPr id="30" name="Line 22"/>
            <p:cNvSpPr/>
            <p:nvPr/>
          </p:nvSpPr>
          <p:spPr>
            <a:xfrm flipV="1">
              <a:off x="5120640" y="4663440"/>
              <a:ext cx="0" cy="294840"/>
            </a:xfrm>
            <a:prstGeom prst="line">
              <a:avLst/>
            </a:prstGeom>
            <a:ln w="9360">
              <a:solidFill>
                <a:srgbClr val="000000"/>
              </a:solidFill>
              <a:miter/>
            </a:ln>
          </p:spPr>
        </p:sp>
        <p:sp>
          <p:nvSpPr>
            <p:cNvPr id="31" name="Line 23"/>
            <p:cNvSpPr/>
            <p:nvPr/>
          </p:nvSpPr>
          <p:spPr>
            <a:xfrm flipV="1">
              <a:off x="4114800" y="2743200"/>
              <a:ext cx="0" cy="555840"/>
            </a:xfrm>
            <a:prstGeom prst="line">
              <a:avLst/>
            </a:prstGeom>
            <a:ln w="9360">
              <a:solidFill>
                <a:srgbClr val="000000"/>
              </a:solidFill>
              <a:miter/>
            </a:ln>
          </p:spPr>
        </p:sp>
        <p:sp>
          <p:nvSpPr>
            <p:cNvPr id="32" name="Line 24"/>
            <p:cNvSpPr/>
            <p:nvPr/>
          </p:nvSpPr>
          <p:spPr>
            <a:xfrm flipV="1">
              <a:off x="640080" y="2743200"/>
              <a:ext cx="0" cy="2191680"/>
            </a:xfrm>
            <a:prstGeom prst="line">
              <a:avLst/>
            </a:prstGeom>
            <a:ln w="9360">
              <a:solidFill>
                <a:srgbClr val="000000"/>
              </a:solidFill>
              <a:miter/>
            </a:ln>
          </p:spPr>
        </p:sp>
        <p:sp>
          <p:nvSpPr>
            <p:cNvPr id="33" name="CustomShape 25"/>
            <p:cNvSpPr/>
            <p:nvPr/>
          </p:nvSpPr>
          <p:spPr>
            <a:xfrm>
              <a:off x="1065600" y="329904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34" name="CustomShape 26"/>
            <p:cNvSpPr/>
            <p:nvPr/>
          </p:nvSpPr>
          <p:spPr>
            <a:xfrm>
              <a:off x="1315440" y="369936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CAS</a:t>
              </a:r>
              <a:endParaRPr/>
            </a:p>
          </p:txBody>
        </p:sp>
        <p:sp>
          <p:nvSpPr>
            <p:cNvPr id="35" name="CustomShape 27"/>
            <p:cNvSpPr/>
            <p:nvPr/>
          </p:nvSpPr>
          <p:spPr>
            <a:xfrm>
              <a:off x="1545480" y="4096080"/>
              <a:ext cx="1401480" cy="56736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pvaSrv</a:t>
              </a:r>
              <a:endParaRPr/>
            </a:p>
          </p:txBody>
        </p:sp>
        <p:sp>
          <p:nvSpPr>
            <p:cNvPr id="36" name="Line 28"/>
            <p:cNvSpPr/>
            <p:nvPr/>
          </p:nvSpPr>
          <p:spPr>
            <a:xfrm flipV="1">
              <a:off x="1737360" y="2743200"/>
              <a:ext cx="0" cy="555840"/>
            </a:xfrm>
            <a:prstGeom prst="line">
              <a:avLst/>
            </a:prstGeom>
            <a:ln w="9360">
              <a:solidFill>
                <a:srgbClr val="000000"/>
              </a:solidFill>
              <a:miter/>
            </a:ln>
          </p:spPr>
        </p:sp>
        <p:sp>
          <p:nvSpPr>
            <p:cNvPr id="37" name="Line 29"/>
            <p:cNvSpPr/>
            <p:nvPr/>
          </p:nvSpPr>
          <p:spPr>
            <a:xfrm flipV="1">
              <a:off x="1280160" y="2743560"/>
              <a:ext cx="0" cy="555480"/>
            </a:xfrm>
            <a:prstGeom prst="line">
              <a:avLst/>
            </a:prstGeom>
            <a:ln w="9360">
              <a:solidFill>
                <a:srgbClr val="000000"/>
              </a:solidFill>
              <a:miter/>
            </a:ln>
          </p:spPr>
        </p:sp>
        <p:sp>
          <p:nvSpPr>
            <p:cNvPr id="38" name="Line 30"/>
            <p:cNvSpPr/>
            <p:nvPr/>
          </p:nvSpPr>
          <p:spPr>
            <a:xfrm flipV="1">
              <a:off x="3474720" y="3866040"/>
              <a:ext cx="0" cy="1190880"/>
            </a:xfrm>
            <a:prstGeom prst="line">
              <a:avLst/>
            </a:prstGeom>
            <a:ln w="9360">
              <a:solidFill>
                <a:srgbClr val="000000"/>
              </a:solidFill>
              <a:miter/>
            </a:ln>
          </p:spPr>
        </p:sp>
        <p:sp>
          <p:nvSpPr>
            <p:cNvPr id="39" name="Line 31"/>
            <p:cNvSpPr/>
            <p:nvPr/>
          </p:nvSpPr>
          <p:spPr>
            <a:xfrm flipV="1">
              <a:off x="4023360" y="4663440"/>
              <a:ext cx="0" cy="1307880"/>
            </a:xfrm>
            <a:prstGeom prst="line">
              <a:avLst/>
            </a:prstGeom>
            <a:ln w="9360">
              <a:solidFill>
                <a:srgbClr val="000000"/>
              </a:solidFill>
              <a:miter/>
            </a:ln>
          </p:spPr>
        </p:sp>
        <p:sp>
          <p:nvSpPr>
            <p:cNvPr id="40" name="Line 32"/>
            <p:cNvSpPr/>
            <p:nvPr/>
          </p:nvSpPr>
          <p:spPr>
            <a:xfrm flipV="1">
              <a:off x="3657600" y="2743200"/>
              <a:ext cx="0" cy="555840"/>
            </a:xfrm>
            <a:prstGeom prst="line">
              <a:avLst/>
            </a:prstGeom>
            <a:ln w="9360">
              <a:solidFill>
                <a:srgbClr val="000000"/>
              </a:solidFill>
              <a:miter/>
            </a:ln>
          </p:spPr>
        </p:sp>
      </p:grpSp>
    </p:spTree>
    <p:extLst>
      <p:ext uri="{BB962C8B-B14F-4D97-AF65-F5344CB8AC3E}">
        <p14:creationId xmlns:p14="http://schemas.microsoft.com/office/powerpoint/2010/main" val="1489876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Read a PV named &lt;NAME&gt;</a:t>
            </a:r>
          </a:p>
          <a:p>
            <a:pPr marL="0" indent="0">
              <a:buNone/>
            </a:pPr>
            <a:r>
              <a:rPr lang="en-US" altLang="ja-JP" dirty="0"/>
              <a:t>		</a:t>
            </a:r>
            <a:r>
              <a:rPr lang="en-US" altLang="ja-JP" dirty="0" err="1"/>
              <a:t>caget</a:t>
            </a:r>
            <a:r>
              <a:rPr lang="en-US" altLang="ja-JP" dirty="0"/>
              <a:t> NAME</a:t>
            </a:r>
          </a:p>
          <a:p>
            <a:r>
              <a:rPr lang="en-US" altLang="ja-JP" dirty="0"/>
              <a:t>Get information</a:t>
            </a:r>
          </a:p>
          <a:p>
            <a:pPr marL="0" indent="0">
              <a:buNone/>
            </a:pPr>
            <a:r>
              <a:rPr lang="en-US" altLang="ja-JP" dirty="0"/>
              <a:t>		</a:t>
            </a:r>
            <a:r>
              <a:rPr lang="en-US" altLang="ja-JP" dirty="0" err="1"/>
              <a:t>cainfo</a:t>
            </a:r>
            <a:r>
              <a:rPr lang="en-US" altLang="ja-JP" dirty="0"/>
              <a:t> NAME</a:t>
            </a:r>
          </a:p>
          <a:p>
            <a:r>
              <a:rPr lang="en-US" altLang="ja-JP" dirty="0"/>
              <a:t>Start a monitor</a:t>
            </a:r>
          </a:p>
          <a:p>
            <a:pPr marL="0" indent="0">
              <a:buNone/>
            </a:pPr>
            <a:r>
              <a:rPr lang="en-US" altLang="ja-JP" dirty="0"/>
              <a:t>		</a:t>
            </a:r>
            <a:r>
              <a:rPr lang="en-US" altLang="ja-JP" dirty="0" err="1"/>
              <a:t>camonitor</a:t>
            </a:r>
            <a:r>
              <a:rPr lang="en-US" altLang="ja-JP" dirty="0"/>
              <a:t> NAME</a:t>
            </a:r>
          </a:p>
          <a:p>
            <a:pPr marL="0" indent="0">
              <a:buNone/>
            </a:pPr>
            <a:r>
              <a:rPr lang="en-US" altLang="ja-JP" dirty="0"/>
              <a:t>	(Cancel with [Ctrl] + [c])</a:t>
            </a:r>
          </a:p>
          <a:p>
            <a:r>
              <a:rPr lang="en-US" altLang="ja-JP" dirty="0"/>
              <a:t>Without argument all commands show some help</a:t>
            </a:r>
          </a:p>
          <a:p>
            <a:endParaRPr lang="en-US" altLang="ja-JP" dirty="0"/>
          </a:p>
          <a:p>
            <a:r>
              <a:rPr lang="en-US" altLang="ja-JP" dirty="0"/>
              <a:t>Set value to a PV</a:t>
            </a:r>
          </a:p>
          <a:p>
            <a:pPr marL="0" indent="0">
              <a:buNone/>
            </a:pPr>
            <a:r>
              <a:rPr lang="en-US" altLang="ja-JP" dirty="0"/>
              <a:t>		caput NAME VALUE</a:t>
            </a:r>
          </a:p>
          <a:p>
            <a:endParaRPr lang="en-US" altLang="ja-JP" dirty="0"/>
          </a:p>
          <a:p>
            <a:endParaRPr lang="en-US" altLang="ja-JP" dirty="0"/>
          </a:p>
          <a:p>
            <a:endParaRPr lang="ja-JP" altLang="en-US" dirty="0"/>
          </a:p>
        </p:txBody>
      </p:sp>
      <p:sp>
        <p:nvSpPr>
          <p:cNvPr id="3" name="Title 2"/>
          <p:cNvSpPr>
            <a:spLocks noGrp="1"/>
          </p:cNvSpPr>
          <p:nvPr>
            <p:ph type="title"/>
          </p:nvPr>
        </p:nvSpPr>
        <p:spPr/>
        <p:txBody>
          <a:bodyPr/>
          <a:lstStyle/>
          <a:p>
            <a:r>
              <a:rPr lang="en-US" altLang="ja-JP" dirty="0"/>
              <a:t>EPICS CLI Tools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33</a:t>
            </a:fld>
            <a:endParaRPr lang="en-US"/>
          </a:p>
        </p:txBody>
      </p:sp>
      <p:sp>
        <p:nvSpPr>
          <p:cNvPr id="10" name="Text Box 4"/>
          <p:cNvSpPr txBox="1">
            <a:spLocks noChangeArrowheads="1"/>
          </p:cNvSpPr>
          <p:nvPr/>
        </p:nvSpPr>
        <p:spPr bwMode="auto">
          <a:xfrm>
            <a:off x="4343400" y="1371600"/>
            <a:ext cx="4343400" cy="452437"/>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 MTRT1-TEMP:READ</a:t>
            </a:r>
          </a:p>
        </p:txBody>
      </p:sp>
      <p:sp>
        <p:nvSpPr>
          <p:cNvPr id="11" name="Text Box 4"/>
          <p:cNvSpPr txBox="1">
            <a:spLocks noChangeArrowheads="1"/>
          </p:cNvSpPr>
          <p:nvPr/>
        </p:nvSpPr>
        <p:spPr bwMode="auto">
          <a:xfrm>
            <a:off x="4343400" y="2306637"/>
            <a:ext cx="4343400" cy="454025"/>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cainfo MTRT1-TEMP:READ</a:t>
            </a:r>
          </a:p>
        </p:txBody>
      </p:sp>
      <p:sp>
        <p:nvSpPr>
          <p:cNvPr id="12" name="Text Box 4"/>
          <p:cNvSpPr txBox="1">
            <a:spLocks noChangeArrowheads="1"/>
          </p:cNvSpPr>
          <p:nvPr/>
        </p:nvSpPr>
        <p:spPr bwMode="auto">
          <a:xfrm>
            <a:off x="4343400" y="3222625"/>
            <a:ext cx="4343400" cy="453183"/>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err="1">
                <a:solidFill>
                  <a:srgbClr val="FFCC66"/>
                </a:solidFill>
                <a:latin typeface="Courier" charset="0"/>
              </a:rPr>
              <a:t>camonitor</a:t>
            </a:r>
            <a:r>
              <a:rPr lang="en-US" sz="2000" dirty="0">
                <a:solidFill>
                  <a:srgbClr val="FFCC66"/>
                </a:solidFill>
                <a:latin typeface="Courier" charset="0"/>
              </a:rPr>
              <a:t> MTRT1-TEMP:READ</a:t>
            </a:r>
          </a:p>
        </p:txBody>
      </p:sp>
      <p:sp>
        <p:nvSpPr>
          <p:cNvPr id="13" name="Text Box 4"/>
          <p:cNvSpPr txBox="1">
            <a:spLocks noChangeArrowheads="1"/>
          </p:cNvSpPr>
          <p:nvPr/>
        </p:nvSpPr>
        <p:spPr bwMode="auto">
          <a:xfrm>
            <a:off x="4343400" y="4575175"/>
            <a:ext cx="4343400" cy="454025"/>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a:t>
            </a:r>
          </a:p>
        </p:txBody>
      </p:sp>
      <p:sp>
        <p:nvSpPr>
          <p:cNvPr id="14" name="Text Box 4"/>
          <p:cNvSpPr txBox="1">
            <a:spLocks noChangeArrowheads="1"/>
          </p:cNvSpPr>
          <p:nvPr/>
        </p:nvSpPr>
        <p:spPr bwMode="auto">
          <a:xfrm>
            <a:off x="4346203" y="5642077"/>
            <a:ext cx="4343400" cy="452437"/>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a:solidFill>
                  <a:srgbClr val="FFCC66"/>
                </a:solidFill>
                <a:latin typeface="Courier" charset="0"/>
              </a:rPr>
              <a:t>caput </a:t>
            </a:r>
            <a:r>
              <a:rPr lang="en-US" sz="2000" dirty="0" err="1">
                <a:solidFill>
                  <a:srgbClr val="FFCC66"/>
                </a:solidFill>
                <a:latin typeface="Courier" charset="0"/>
              </a:rPr>
              <a:t>DemandTemp</a:t>
            </a:r>
            <a:r>
              <a:rPr lang="en-US" sz="2000" dirty="0">
                <a:solidFill>
                  <a:srgbClr val="FFCC66"/>
                </a:solidFill>
                <a:latin typeface="Courier" charset="0"/>
              </a:rPr>
              <a:t> 24.0</a:t>
            </a:r>
          </a:p>
        </p:txBody>
      </p:sp>
    </p:spTree>
    <p:extLst>
      <p:ext uri="{BB962C8B-B14F-4D97-AF65-F5344CB8AC3E}">
        <p14:creationId xmlns:p14="http://schemas.microsoft.com/office/powerpoint/2010/main" val="92240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“Installing EPICS” does not create a control system</a:t>
            </a:r>
          </a:p>
          <a:p>
            <a:r>
              <a:rPr lang="en-US" altLang="ja-JP" dirty="0"/>
              <a:t>The EPICS Software Toolkit consists of hundreds of pieces of software</a:t>
            </a:r>
          </a:p>
          <a:p>
            <a:pPr lvl="1"/>
            <a:r>
              <a:rPr lang="en-US" altLang="ja-JP" dirty="0"/>
              <a:t>Some are individual programs for performing specific tasks</a:t>
            </a:r>
          </a:p>
          <a:p>
            <a:pPr lvl="2"/>
            <a:r>
              <a:rPr lang="en-US" altLang="ja-JP" dirty="0"/>
              <a:t>Creating and running Graphical User-Interfaces, archiving data, monitoring alarms etc.</a:t>
            </a:r>
          </a:p>
          <a:p>
            <a:pPr lvl="1"/>
            <a:r>
              <a:rPr lang="en-US" altLang="ja-JP" dirty="0"/>
              <a:t>Others are code libraries for monitor or control of specific kinds of hardware</a:t>
            </a:r>
          </a:p>
          <a:p>
            <a:pPr lvl="2"/>
            <a:r>
              <a:rPr lang="en-US" altLang="ja-JP" dirty="0"/>
              <a:t>IOC device and driver support for COTS equipment (PLCs, oscilloscopes etc.)</a:t>
            </a:r>
          </a:p>
          <a:p>
            <a:pPr lvl="1"/>
            <a:r>
              <a:rPr lang="en-US" altLang="ja-JP" dirty="0"/>
              <a:t>Others allow common programming languages and tools to interface with EPICS</a:t>
            </a:r>
          </a:p>
          <a:p>
            <a:pPr lvl="2"/>
            <a:r>
              <a:rPr lang="en-US" altLang="ja-JP" dirty="0"/>
              <a:t>C/C++, Perl, Python, Java, </a:t>
            </a:r>
            <a:r>
              <a:rPr lang="en-US" altLang="ja-JP" dirty="0" err="1"/>
              <a:t>Matlab</a:t>
            </a:r>
            <a:r>
              <a:rPr lang="en-US" altLang="ja-JP" dirty="0"/>
              <a:t>/Octave, C#, </a:t>
            </a:r>
            <a:r>
              <a:rPr lang="en-US" altLang="ja-JP" dirty="0" err="1"/>
              <a:t>LabView</a:t>
            </a:r>
            <a:r>
              <a:rPr lang="en-US" altLang="ja-JP" dirty="0"/>
              <a:t> etc.</a:t>
            </a:r>
          </a:p>
          <a:p>
            <a:pPr lvl="1"/>
            <a:r>
              <a:rPr lang="en-US" altLang="ja-JP" dirty="0"/>
              <a:t>Almost all EPICS code is Open Source (freely usable &amp; modifiable)</a:t>
            </a:r>
          </a:p>
          <a:p>
            <a:pPr lvl="2"/>
            <a:r>
              <a:rPr lang="en-US" altLang="ja-JP" dirty="0"/>
              <a:t>EPICS Open License is BSD-like; the GNU GPL and LGPL are also used</a:t>
            </a:r>
          </a:p>
          <a:p>
            <a:r>
              <a:rPr lang="en-US" altLang="ja-JP" dirty="0"/>
              <a:t>An EPICS control system can be made by choosing and configuring existing software</a:t>
            </a:r>
          </a:p>
          <a:p>
            <a:pPr lvl="1"/>
            <a:r>
              <a:rPr lang="en-US" altLang="ja-JP" dirty="0"/>
              <a:t>Writing code is often only necessary to fill gaps in the available tools</a:t>
            </a:r>
          </a:p>
          <a:p>
            <a:endParaRPr lang="ja-JP" altLang="en-US" dirty="0"/>
          </a:p>
        </p:txBody>
      </p:sp>
      <p:sp>
        <p:nvSpPr>
          <p:cNvPr id="3" name="Title 2"/>
          <p:cNvSpPr>
            <a:spLocks noGrp="1"/>
          </p:cNvSpPr>
          <p:nvPr>
            <p:ph type="title"/>
          </p:nvPr>
        </p:nvSpPr>
        <p:spPr/>
        <p:txBody>
          <a:bodyPr/>
          <a:lstStyle/>
          <a:p>
            <a:r>
              <a:rPr lang="en-US" altLang="ja-JP"/>
              <a:t>EPICS Software Toolkit</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34</a:t>
            </a:fld>
            <a:endParaRPr lang="en-US"/>
          </a:p>
        </p:txBody>
      </p:sp>
    </p:spTree>
    <p:extLst>
      <p:ext uri="{BB962C8B-B14F-4D97-AF65-F5344CB8AC3E}">
        <p14:creationId xmlns:p14="http://schemas.microsoft.com/office/powerpoint/2010/main" val="35642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blinds(horizontal)">
                                      <p:cBhvr>
                                        <p:cTn id="19" dur="500"/>
                                        <p:tgtEl>
                                          <p:spTgt spid="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blinds(horizontal)">
                                      <p:cBhvr>
                                        <p:cTn id="25" dur="500"/>
                                        <p:tgtEl>
                                          <p:spTgt spid="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blinds(horizontal)">
                                      <p:cBhvr>
                                        <p:cTn id="28" dur="500"/>
                                        <p:tgtEl>
                                          <p:spTgt spid="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blinds(horizontal)">
                                      <p:cBhvr>
                                        <p:cTn id="31" dur="500"/>
                                        <p:tgtEl>
                                          <p:spTgt spid="2">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blinds(horizontal)">
                                      <p:cBhvr>
                                        <p:cTn id="36" dur="500"/>
                                        <p:tgtEl>
                                          <p:spTgt spid="2">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Effect transition="in" filter="blinds(horizontal)">
                                      <p:cBhvr>
                                        <p:cTn id="3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a:p>
            <a:r>
              <a:rPr lang="en-US" altLang="ja-JP" dirty="0"/>
              <a:t>Various development groups exist and have their own leadership</a:t>
            </a:r>
          </a:p>
          <a:p>
            <a:pPr lvl="1"/>
            <a:r>
              <a:rPr lang="en-US" altLang="ja-JP" dirty="0"/>
              <a:t>EPICS Core Developers (Andrew Johnson)</a:t>
            </a:r>
          </a:p>
          <a:p>
            <a:pPr lvl="1"/>
            <a:r>
              <a:rPr lang="en-US" altLang="ja-JP" dirty="0"/>
              <a:t>EPICS V4 Working Group (Bob </a:t>
            </a:r>
            <a:r>
              <a:rPr lang="en-US" altLang="ja-JP" dirty="0" err="1"/>
              <a:t>Dalesio</a:t>
            </a:r>
            <a:r>
              <a:rPr lang="en-US" altLang="ja-JP" dirty="0"/>
              <a:t> and Andrew Johnson)</a:t>
            </a:r>
          </a:p>
          <a:p>
            <a:pPr lvl="1"/>
            <a:r>
              <a:rPr lang="en-US" altLang="ja-JP" dirty="0"/>
              <a:t>Control System Studio (Eric Berryman, FRIB at MSU)</a:t>
            </a:r>
          </a:p>
          <a:p>
            <a:pPr lvl="1"/>
            <a:r>
              <a:rPr lang="en-US" altLang="ja-JP" dirty="0"/>
              <a:t>Distributed Information Services for Control Systems (Dylan Maxwell, FRIB at MSU)</a:t>
            </a:r>
          </a:p>
          <a:p>
            <a:pPr lvl="1"/>
            <a:r>
              <a:rPr lang="en-US" altLang="ja-JP" dirty="0" err="1"/>
              <a:t>AreaDetector</a:t>
            </a:r>
            <a:r>
              <a:rPr lang="en-US" altLang="ja-JP" dirty="0"/>
              <a:t> (Mark Rivers, </a:t>
            </a:r>
            <a:r>
              <a:rPr lang="en-US" altLang="ja-JP" dirty="0" err="1"/>
              <a:t>Uchicago</a:t>
            </a:r>
            <a:r>
              <a:rPr lang="en-US" altLang="ja-JP" dirty="0"/>
              <a:t>)</a:t>
            </a:r>
          </a:p>
          <a:p>
            <a:r>
              <a:rPr lang="en-US" altLang="ja-JP" dirty="0"/>
              <a:t>Occasional meetings of management of the main labs to discuss effort &amp; direction</a:t>
            </a:r>
          </a:p>
          <a:p>
            <a:endParaRPr lang="ja-JP" altLang="en-US" dirty="0"/>
          </a:p>
        </p:txBody>
      </p:sp>
      <p:sp>
        <p:nvSpPr>
          <p:cNvPr id="3" name="Title 2"/>
          <p:cNvSpPr>
            <a:spLocks noGrp="1"/>
          </p:cNvSpPr>
          <p:nvPr>
            <p:ph type="title"/>
          </p:nvPr>
        </p:nvSpPr>
        <p:spPr/>
        <p:txBody>
          <a:bodyPr/>
          <a:lstStyle/>
          <a:p>
            <a:r>
              <a:rPr lang="en-US" altLang="ja-JP"/>
              <a:t>Community Organization</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35</a:t>
            </a:fld>
            <a:endParaRPr lang="en-US"/>
          </a:p>
        </p:txBody>
      </p:sp>
    </p:spTree>
    <p:extLst>
      <p:ext uri="{BB962C8B-B14F-4D97-AF65-F5344CB8AC3E}">
        <p14:creationId xmlns:p14="http://schemas.microsoft.com/office/powerpoint/2010/main" val="1779538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a:t>3 public mailing lists</a:t>
            </a:r>
          </a:p>
          <a:p>
            <a:pPr lvl="1"/>
            <a:r>
              <a:rPr lang="en-US" altLang="ja-JP"/>
              <a:t>tech-talk is the main user list</a:t>
            </a:r>
          </a:p>
          <a:p>
            <a:pPr lvl="1"/>
            <a:r>
              <a:rPr lang="en-US" altLang="ja-JP"/>
              <a:t>core-talk is for core developers</a:t>
            </a:r>
          </a:p>
          <a:p>
            <a:pPr lvl="1"/>
            <a:r>
              <a:rPr lang="en-US" altLang="ja-JP"/>
              <a:t>pvdata-devel is for V4 developers</a:t>
            </a:r>
          </a:p>
          <a:p>
            <a:r>
              <a:rPr lang="en-US" altLang="ja-JP"/>
              <a:t>Open to anyone</a:t>
            </a:r>
          </a:p>
          <a:p>
            <a:pPr lvl="1"/>
            <a:r>
              <a:rPr lang="en-US" altLang="ja-JP"/>
              <a:t>tech-talk has 800 subscribers</a:t>
            </a:r>
          </a:p>
          <a:p>
            <a:r>
              <a:rPr lang="en-US" altLang="ja-JP"/>
              <a:t>Questions asked at all levels</a:t>
            </a:r>
          </a:p>
          <a:p>
            <a:pPr lvl="1"/>
            <a:r>
              <a:rPr lang="en-US" altLang="ja-JP"/>
              <a:t>Members are usually very helpful</a:t>
            </a:r>
          </a:p>
          <a:p>
            <a:r>
              <a:rPr lang="en-US" altLang="ja-JP"/>
              <a:t>Posts from non-members are moderated to discourage spam</a:t>
            </a:r>
          </a:p>
          <a:p>
            <a:pPr lvl="1"/>
            <a:r>
              <a:rPr lang="en-US" altLang="ja-JP"/>
              <a:t>High signal/noise ratio</a:t>
            </a:r>
          </a:p>
          <a:p>
            <a:r>
              <a:rPr lang="en-US" altLang="ja-JP"/>
              <a:t>GNU Mailman handles subscriptions, moderation, daily digest</a:t>
            </a:r>
          </a:p>
          <a:p>
            <a:r>
              <a:rPr lang="en-US" altLang="ja-JP"/>
              <a:t>Searchable archives back to 1994</a:t>
            </a:r>
          </a:p>
          <a:p>
            <a:pPr lvl="1"/>
            <a:r>
              <a:rPr lang="en-US" altLang="ja-JP"/>
              <a:t>RSS Feeds of messages</a:t>
            </a:r>
          </a:p>
          <a:p>
            <a:endParaRPr lang="ja-JP" altLang="en-US" dirty="0"/>
          </a:p>
        </p:txBody>
      </p:sp>
      <p:sp>
        <p:nvSpPr>
          <p:cNvPr id="3" name="Title 2"/>
          <p:cNvSpPr>
            <a:spLocks noGrp="1"/>
          </p:cNvSpPr>
          <p:nvPr>
            <p:ph type="title"/>
          </p:nvPr>
        </p:nvSpPr>
        <p:spPr/>
        <p:txBody>
          <a:bodyPr/>
          <a:lstStyle/>
          <a:p>
            <a:r>
              <a:rPr lang="en-US" altLang="ja-JP"/>
              <a:t>Mailing Lists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36</a:t>
            </a:fld>
            <a:endParaRPr lang="en-US"/>
          </a:p>
        </p:txBody>
      </p:sp>
    </p:spTree>
    <p:extLst>
      <p:ext uri="{BB962C8B-B14F-4D97-AF65-F5344CB8AC3E}">
        <p14:creationId xmlns:p14="http://schemas.microsoft.com/office/powerpoint/2010/main" val="716536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33400" indent="-533400" eaLnBrk="1" hangingPunct="1">
              <a:buClr>
                <a:schemeClr val="tx1"/>
              </a:buClr>
              <a:buSzPct val="130000"/>
              <a:buFontTx/>
              <a:buAutoNum type="arabicPeriod"/>
            </a:pPr>
            <a:r>
              <a:rPr lang="en-US" altLang="ja-JP" sz="2400" dirty="0">
                <a:cs typeface="Arial" charset="0"/>
              </a:rPr>
              <a:t>It is free</a:t>
            </a:r>
          </a:p>
          <a:p>
            <a:pPr marL="533400" indent="-533400" eaLnBrk="1" hangingPunct="1">
              <a:buClr>
                <a:schemeClr val="tx1"/>
              </a:buClr>
              <a:buSzPct val="130000"/>
              <a:buFontTx/>
              <a:buAutoNum type="arabicPeriod"/>
            </a:pPr>
            <a:r>
              <a:rPr lang="en-US" altLang="ja-JP" sz="2400" dirty="0">
                <a:cs typeface="Arial" charset="0"/>
              </a:rPr>
              <a:t>It is Open Source</a:t>
            </a:r>
          </a:p>
          <a:p>
            <a:pPr marL="533400" indent="-533400" eaLnBrk="1" hangingPunct="1">
              <a:buClr>
                <a:schemeClr val="tx1"/>
              </a:buClr>
              <a:buSzPct val="130000"/>
              <a:buFontTx/>
              <a:buAutoNum type="arabicPeriod"/>
            </a:pPr>
            <a:r>
              <a:rPr lang="en-US" altLang="ja-JP" sz="2400" dirty="0">
                <a:cs typeface="Arial" charset="0"/>
              </a:rPr>
              <a:t>There are lots of users</a:t>
            </a:r>
          </a:p>
          <a:p>
            <a:pPr marL="533400" indent="-533400" eaLnBrk="1" hangingPunct="1">
              <a:buClr>
                <a:schemeClr val="tx1"/>
              </a:buClr>
              <a:buSzPct val="130000"/>
              <a:buFontTx/>
              <a:buAutoNum type="arabicPeriod"/>
            </a:pPr>
            <a:r>
              <a:rPr lang="en-US" altLang="ja-JP" sz="2400" dirty="0">
                <a:cs typeface="Arial" charset="0"/>
              </a:rPr>
              <a:t>All a client needs to know to access data is a PV name</a:t>
            </a:r>
          </a:p>
          <a:p>
            <a:pPr marL="533400" indent="-533400" eaLnBrk="1" hangingPunct="1">
              <a:buClr>
                <a:schemeClr val="tx1"/>
              </a:buClr>
              <a:buSzPct val="130000"/>
              <a:buFontTx/>
              <a:buAutoNum type="arabicPeriod"/>
            </a:pPr>
            <a:r>
              <a:rPr lang="en-US" altLang="ja-JP" sz="2400" dirty="0">
                <a:cs typeface="Arial" charset="0"/>
              </a:rPr>
              <a:t>You can pick the best tools out there …</a:t>
            </a:r>
          </a:p>
          <a:p>
            <a:pPr marL="533400" indent="-533400" eaLnBrk="1" hangingPunct="1">
              <a:buClr>
                <a:schemeClr val="tx1"/>
              </a:buClr>
              <a:buSzPct val="130000"/>
              <a:buFontTx/>
              <a:buAutoNum type="arabicPeriod"/>
            </a:pPr>
            <a:r>
              <a:rPr lang="en-US" altLang="ja-JP" sz="2400" dirty="0">
                <a:cs typeface="Arial" charset="0"/>
              </a:rPr>
              <a:t>… or build your own</a:t>
            </a:r>
          </a:p>
          <a:p>
            <a:pPr marL="533400" indent="-533400" eaLnBrk="1" hangingPunct="1">
              <a:buClr>
                <a:schemeClr val="tx1"/>
              </a:buClr>
              <a:buSzPct val="130000"/>
              <a:buFontTx/>
              <a:buAutoNum type="arabicPeriod"/>
            </a:pPr>
            <a:r>
              <a:rPr lang="en-US" altLang="ja-JP" sz="2400" dirty="0">
                <a:cs typeface="Arial" charset="0"/>
              </a:rPr>
              <a:t>The boring stuff is already done</a:t>
            </a:r>
          </a:p>
          <a:p>
            <a:pPr marL="533400" indent="-533400" eaLnBrk="1" hangingPunct="1">
              <a:buClr>
                <a:schemeClr val="tx1"/>
              </a:buClr>
              <a:buSzPct val="130000"/>
              <a:buFontTx/>
              <a:buAutoNum type="arabicPeriod"/>
            </a:pPr>
            <a:r>
              <a:rPr lang="en-US" altLang="ja-JP" sz="2400" dirty="0">
                <a:cs typeface="Arial" charset="0"/>
              </a:rPr>
              <a:t>There is a lot of expertise available close by</a:t>
            </a:r>
          </a:p>
          <a:p>
            <a:pPr marL="533400" indent="-533400" eaLnBrk="1" hangingPunct="1">
              <a:buClr>
                <a:schemeClr val="tx1"/>
              </a:buClr>
              <a:buSzPct val="130000"/>
              <a:buFontTx/>
              <a:buAutoNum type="arabicPeriod"/>
            </a:pPr>
            <a:r>
              <a:rPr lang="en-US" altLang="ja-JP" sz="2400" dirty="0">
                <a:cs typeface="Arial" charset="0"/>
              </a:rPr>
              <a:t>A good contribution becomes internationally known</a:t>
            </a:r>
          </a:p>
          <a:p>
            <a:pPr marL="533400" indent="-533400" eaLnBrk="1" hangingPunct="1">
              <a:buClr>
                <a:schemeClr val="tx1"/>
              </a:buClr>
              <a:buSzPct val="130000"/>
              <a:buFontTx/>
              <a:buAutoNum type="arabicPeriod"/>
            </a:pPr>
            <a:r>
              <a:rPr lang="en-US" altLang="ja-JP" sz="2400" dirty="0">
                <a:cs typeface="Arial" charset="0"/>
              </a:rPr>
              <a:t>It does not matter, if you need 10 or 10 million PVs</a:t>
            </a:r>
          </a:p>
          <a:p>
            <a:pPr marL="533400" indent="-533400" eaLnBrk="1" hangingPunct="1">
              <a:buClr>
                <a:schemeClr val="tx1"/>
              </a:buClr>
              <a:buSzPct val="130000"/>
              <a:buFontTx/>
              <a:buAutoNum type="arabicPeriod"/>
            </a:pPr>
            <a:r>
              <a:rPr lang="en-US" altLang="ja-JP" sz="2400" dirty="0">
                <a:solidFill>
                  <a:srgbClr val="990000"/>
                </a:solidFill>
                <a:cs typeface="Arial" charset="0"/>
              </a:rPr>
              <a:t>It is fun</a:t>
            </a:r>
            <a:endParaRPr kumimoji="1" lang="ja-JP" altLang="en-US" dirty="0"/>
          </a:p>
        </p:txBody>
      </p:sp>
      <p:sp>
        <p:nvSpPr>
          <p:cNvPr id="3" name="Title 2"/>
          <p:cNvSpPr>
            <a:spLocks noGrp="1"/>
          </p:cNvSpPr>
          <p:nvPr>
            <p:ph type="title"/>
          </p:nvPr>
        </p:nvSpPr>
        <p:spPr/>
        <p:txBody>
          <a:bodyPr/>
          <a:lstStyle/>
          <a:p>
            <a:r>
              <a:rPr kumimoji="1" lang="en-US" altLang="ja-JP" dirty="0"/>
              <a:t>10 Really Neat Things About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37</a:t>
            </a:fld>
            <a:endParaRPr lang="en-US"/>
          </a:p>
        </p:txBody>
      </p:sp>
    </p:spTree>
    <p:extLst>
      <p:ext uri="{BB962C8B-B14F-4D97-AF65-F5344CB8AC3E}">
        <p14:creationId xmlns:p14="http://schemas.microsoft.com/office/powerpoint/2010/main" val="314875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EPICS: a collaboration, a set of software tools and applications, and a control system architecture</a:t>
            </a:r>
          </a:p>
          <a:p>
            <a:r>
              <a:rPr kumimoji="1" lang="en-US" altLang="ja-JP" dirty="0"/>
              <a:t>Channel Access: a protocol to transfer data over network</a:t>
            </a:r>
          </a:p>
          <a:p>
            <a:r>
              <a:rPr kumimoji="1" lang="en-US" altLang="ja-JP" dirty="0"/>
              <a:t>IOC: Input Output Controller, one IOC != one computer</a:t>
            </a:r>
          </a:p>
          <a:p>
            <a:r>
              <a:rPr kumimoji="1" lang="en-US" altLang="ja-JP" dirty="0"/>
              <a:t>Record: an object with a unique name and various fields</a:t>
            </a:r>
          </a:p>
          <a:p>
            <a:r>
              <a:rPr kumimoji="1" lang="en-US" altLang="ja-JP" dirty="0"/>
              <a:t>Process database: collection of record(s)</a:t>
            </a:r>
          </a:p>
          <a:p>
            <a:r>
              <a:rPr kumimoji="1" lang="en-US" altLang="ja-JP" dirty="0"/>
              <a:t>PV: process variable, one PV == </a:t>
            </a:r>
            <a:r>
              <a:rPr kumimoji="1" lang="en-US" altLang="ja-JP" dirty="0" err="1"/>
              <a:t>oneRecordName.field</a:t>
            </a:r>
            <a:r>
              <a:rPr kumimoji="1" lang="en-US" altLang="ja-JP" dirty="0"/>
              <a:t>, field by default is VAL</a:t>
            </a:r>
          </a:p>
          <a:p>
            <a:r>
              <a:rPr kumimoji="1" lang="en-US" altLang="ja-JP" dirty="0"/>
              <a:t>Channel: a live connection to a PV</a:t>
            </a:r>
            <a:endParaRPr kumimoji="1" lang="ja-JP" altLang="en-US" dirty="0"/>
          </a:p>
        </p:txBody>
      </p:sp>
      <p:sp>
        <p:nvSpPr>
          <p:cNvPr id="3" name="Title 2"/>
          <p:cNvSpPr>
            <a:spLocks noGrp="1"/>
          </p:cNvSpPr>
          <p:nvPr>
            <p:ph type="title"/>
          </p:nvPr>
        </p:nvSpPr>
        <p:spPr/>
        <p:txBody>
          <a:bodyPr/>
          <a:lstStyle/>
          <a:p>
            <a:r>
              <a:rPr kumimoji="1" lang="en-US" altLang="zh-CN" dirty="0"/>
              <a:t>Re</a:t>
            </a:r>
            <a:r>
              <a:rPr kumimoji="1" lang="en-US" altLang="ja-JP" dirty="0"/>
              <a:t>view of EPICS Terminology</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38</a:t>
            </a:fld>
            <a:endParaRPr lang="en-US"/>
          </a:p>
        </p:txBody>
      </p:sp>
    </p:spTree>
    <p:extLst>
      <p:ext uri="{BB962C8B-B14F-4D97-AF65-F5344CB8AC3E}">
        <p14:creationId xmlns:p14="http://schemas.microsoft.com/office/powerpoint/2010/main" val="2949799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ja-JP" dirty="0"/>
              <a:t>Central site for EPICS </a:t>
            </a:r>
          </a:p>
          <a:p>
            <a:pPr lvl="1"/>
            <a:r>
              <a:rPr lang="en-US" altLang="ja-JP" dirty="0">
                <a:hlinkClick r:id="rId2"/>
              </a:rPr>
              <a:t>http://www.aps.anl.gov/epics/</a:t>
            </a:r>
            <a:endParaRPr lang="en-US" altLang="ja-JP" dirty="0"/>
          </a:p>
          <a:p>
            <a:pPr lvl="1"/>
            <a:r>
              <a:rPr lang="en-US" altLang="ja-JP" dirty="0"/>
              <a:t>Documentations</a:t>
            </a:r>
          </a:p>
          <a:p>
            <a:pPr lvl="2"/>
            <a:r>
              <a:rPr lang="en-US" altLang="ja-JP" dirty="0"/>
              <a:t>CA Clients</a:t>
            </a:r>
          </a:p>
          <a:p>
            <a:pPr lvl="2"/>
            <a:r>
              <a:rPr lang="en-US" altLang="ja-JP" dirty="0"/>
              <a:t>Device support (driver)</a:t>
            </a:r>
          </a:p>
          <a:p>
            <a:pPr lvl="2"/>
            <a:r>
              <a:rPr lang="en-US" altLang="ja-JP" dirty="0"/>
              <a:t>Tech-talk (mailing list and archive)</a:t>
            </a:r>
          </a:p>
          <a:p>
            <a:endParaRPr lang="en-US" altLang="ja-JP" dirty="0"/>
          </a:p>
          <a:p>
            <a:endParaRPr lang="en-US" altLang="ja-JP" dirty="0"/>
          </a:p>
          <a:p>
            <a:endParaRPr lang="en-US" altLang="ja-JP" dirty="0"/>
          </a:p>
          <a:p>
            <a:endParaRPr lang="en-US" altLang="ja-JP" dirty="0"/>
          </a:p>
          <a:p>
            <a:r>
              <a:rPr lang="en-US" altLang="ja-JP" dirty="0"/>
              <a:t>Useful links for trainings</a:t>
            </a:r>
          </a:p>
          <a:p>
            <a:pPr lvl="1"/>
            <a:r>
              <a:rPr lang="en-US" altLang="ja-JP" dirty="0">
                <a:hlinkClick r:id="rId3"/>
              </a:rPr>
              <a:t>http://www.aps.anl.gov/epics/docs/training.php</a:t>
            </a:r>
            <a:endParaRPr lang="en-US" altLang="ja-JP" dirty="0"/>
          </a:p>
          <a:p>
            <a:pPr lvl="1"/>
            <a:r>
              <a:rPr lang="en-US" altLang="ja-JP" dirty="0">
                <a:hlinkClick r:id="rId4"/>
              </a:rPr>
              <a:t>http://www.aps.anl.gov/epics/docs/GSWE.php</a:t>
            </a:r>
            <a:endParaRPr lang="en-US" altLang="ja-JP" dirty="0"/>
          </a:p>
          <a:p>
            <a:pPr lvl="1"/>
            <a:r>
              <a:rPr lang="en-US" altLang="ja-JP" dirty="0">
                <a:hlinkClick r:id="rId5"/>
              </a:rPr>
              <a:t>http://epics.web.psi.ch/training/downloads</a:t>
            </a:r>
            <a:endParaRPr lang="en-US" altLang="ja-JP" dirty="0"/>
          </a:p>
        </p:txBody>
      </p:sp>
      <p:sp>
        <p:nvSpPr>
          <p:cNvPr id="3" name="Title 2"/>
          <p:cNvSpPr>
            <a:spLocks noGrp="1"/>
          </p:cNvSpPr>
          <p:nvPr>
            <p:ph type="title"/>
          </p:nvPr>
        </p:nvSpPr>
        <p:spPr/>
        <p:txBody>
          <a:bodyPr/>
          <a:lstStyle/>
          <a:p>
            <a:r>
              <a:rPr lang="en-US" altLang="ja-JP" dirty="0"/>
              <a:t>EPICS Resources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39</a:t>
            </a:fld>
            <a:endParaRPr lang="en-US"/>
          </a:p>
        </p:txBody>
      </p:sp>
      <p:pic>
        <p:nvPicPr>
          <p:cNvPr id="6" name="Picture 5"/>
          <p:cNvPicPr/>
          <p:nvPr/>
        </p:nvPicPr>
        <p:blipFill>
          <a:blip r:embed="rId6"/>
          <a:stretch/>
        </p:blipFill>
        <p:spPr>
          <a:xfrm>
            <a:off x="4309212" y="1548574"/>
            <a:ext cx="4529988" cy="3328226"/>
          </a:xfrm>
          <a:prstGeom prst="rect">
            <a:avLst/>
          </a:prstGeom>
          <a:ln>
            <a:solidFill>
              <a:srgbClr val="B0C7E0"/>
            </a:solidFill>
          </a:ln>
        </p:spPr>
      </p:pic>
    </p:spTree>
    <p:extLst>
      <p:ext uri="{BB962C8B-B14F-4D97-AF65-F5344CB8AC3E}">
        <p14:creationId xmlns:p14="http://schemas.microsoft.com/office/powerpoint/2010/main" val="369142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A </a:t>
            </a:r>
            <a:r>
              <a:rPr kumimoji="1" lang="en-US" altLang="ja-JP" dirty="0">
                <a:solidFill>
                  <a:srgbClr val="3366FF"/>
                </a:solidFill>
              </a:rPr>
              <a:t>computer environment</a:t>
            </a:r>
            <a:r>
              <a:rPr kumimoji="1" lang="en-US" altLang="ja-JP" dirty="0"/>
              <a:t> to solve </a:t>
            </a:r>
            <a:r>
              <a:rPr kumimoji="1" lang="en-US" altLang="ja-JP" dirty="0">
                <a:solidFill>
                  <a:srgbClr val="3366FF"/>
                </a:solidFill>
              </a:rPr>
              <a:t>simultaneously requirements</a:t>
            </a:r>
            <a:r>
              <a:rPr kumimoji="1" lang="en-US" altLang="ja-JP" dirty="0"/>
              <a:t> of </a:t>
            </a:r>
            <a:r>
              <a:rPr kumimoji="1" lang="en-US" altLang="ja-JP" dirty="0">
                <a:solidFill>
                  <a:srgbClr val="3366FF"/>
                </a:solidFill>
              </a:rPr>
              <a:t>different user groups</a:t>
            </a:r>
            <a:r>
              <a:rPr kumimoji="1" lang="en-US" altLang="ja-JP" dirty="0"/>
              <a:t> to run an accelerator</a:t>
            </a:r>
          </a:p>
          <a:p>
            <a:r>
              <a:rPr kumimoji="1" lang="en-US" altLang="ja-JP" dirty="0"/>
              <a:t>Connect the Operator in the control room with the accelerator hardware. The control room might not be near the accelerator</a:t>
            </a:r>
          </a:p>
        </p:txBody>
      </p:sp>
      <p:sp>
        <p:nvSpPr>
          <p:cNvPr id="3" name="Title 2"/>
          <p:cNvSpPr>
            <a:spLocks noGrp="1"/>
          </p:cNvSpPr>
          <p:nvPr>
            <p:ph type="title"/>
          </p:nvPr>
        </p:nvSpPr>
        <p:spPr/>
        <p:txBody>
          <a:bodyPr/>
          <a:lstStyle/>
          <a:p>
            <a:r>
              <a:rPr lang="en-US" altLang="ja-JP"/>
              <a:t>What is an Accelerator Control System?</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4</a:t>
            </a:fld>
            <a:endParaRPr lang="en-US"/>
          </a:p>
        </p:txBody>
      </p:sp>
      <p:grpSp>
        <p:nvGrpSpPr>
          <p:cNvPr id="6" name="Group 4"/>
          <p:cNvGrpSpPr>
            <a:grpSpLocks/>
          </p:cNvGrpSpPr>
          <p:nvPr/>
        </p:nvGrpSpPr>
        <p:grpSpPr bwMode="auto">
          <a:xfrm>
            <a:off x="685800" y="3570588"/>
            <a:ext cx="1030287" cy="757042"/>
            <a:chOff x="432" y="1152"/>
            <a:chExt cx="768" cy="672"/>
          </a:xfrm>
        </p:grpSpPr>
        <p:sp>
          <p:nvSpPr>
            <p:cNvPr id="7" name="Oval 5"/>
            <p:cNvSpPr>
              <a:spLocks noChangeArrowheads="1"/>
            </p:cNvSpPr>
            <p:nvPr/>
          </p:nvSpPr>
          <p:spPr bwMode="auto">
            <a:xfrm>
              <a:off x="432" y="1152"/>
              <a:ext cx="768" cy="672"/>
            </a:xfrm>
            <a:prstGeom prst="ellipse">
              <a:avLst/>
            </a:prstGeom>
            <a:solidFill>
              <a:srgbClr val="FFCC99"/>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Freeform 6"/>
            <p:cNvSpPr>
              <a:spLocks/>
            </p:cNvSpPr>
            <p:nvPr/>
          </p:nvSpPr>
          <p:spPr bwMode="auto">
            <a:xfrm>
              <a:off x="682" y="1341"/>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9" name="Freeform 7"/>
            <p:cNvSpPr>
              <a:spLocks/>
            </p:cNvSpPr>
            <p:nvPr/>
          </p:nvSpPr>
          <p:spPr bwMode="auto">
            <a:xfrm>
              <a:off x="912" y="1344"/>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0" name="Freeform 8"/>
            <p:cNvSpPr>
              <a:spLocks/>
            </p:cNvSpPr>
            <p:nvPr/>
          </p:nvSpPr>
          <p:spPr bwMode="auto">
            <a:xfrm>
              <a:off x="705" y="1584"/>
              <a:ext cx="303" cy="130"/>
            </a:xfrm>
            <a:custGeom>
              <a:avLst/>
              <a:gdLst>
                <a:gd name="T0" fmla="*/ 0 w 303"/>
                <a:gd name="T1" fmla="*/ 0 h 130"/>
                <a:gd name="T2" fmla="*/ 72 w 303"/>
                <a:gd name="T3" fmla="*/ 117 h 130"/>
                <a:gd name="T4" fmla="*/ 143 w 303"/>
                <a:gd name="T5" fmla="*/ 130 h 130"/>
                <a:gd name="T6" fmla="*/ 257 w 303"/>
                <a:gd name="T7" fmla="*/ 91 h 130"/>
                <a:gd name="T8" fmla="*/ 303 w 303"/>
                <a:gd name="T9" fmla="*/ 7 h 130"/>
              </a:gdLst>
              <a:ahLst/>
              <a:cxnLst>
                <a:cxn ang="0">
                  <a:pos x="T0" y="T1"/>
                </a:cxn>
                <a:cxn ang="0">
                  <a:pos x="T2" y="T3"/>
                </a:cxn>
                <a:cxn ang="0">
                  <a:pos x="T4" y="T5"/>
                </a:cxn>
                <a:cxn ang="0">
                  <a:pos x="T6" y="T7"/>
                </a:cxn>
                <a:cxn ang="0">
                  <a:pos x="T8" y="T9"/>
                </a:cxn>
              </a:cxnLst>
              <a:rect l="0" t="0" r="r" b="b"/>
              <a:pathLst>
                <a:path w="303" h="130">
                  <a:moveTo>
                    <a:pt x="0" y="0"/>
                  </a:moveTo>
                  <a:cubicBezTo>
                    <a:pt x="11" y="39"/>
                    <a:pt x="41" y="100"/>
                    <a:pt x="72" y="117"/>
                  </a:cubicBezTo>
                  <a:cubicBezTo>
                    <a:pt x="90" y="127"/>
                    <a:pt x="131" y="129"/>
                    <a:pt x="143" y="130"/>
                  </a:cubicBezTo>
                  <a:cubicBezTo>
                    <a:pt x="198" y="125"/>
                    <a:pt x="216" y="124"/>
                    <a:pt x="257" y="91"/>
                  </a:cubicBezTo>
                  <a:cubicBezTo>
                    <a:pt x="284" y="71"/>
                    <a:pt x="295" y="21"/>
                    <a:pt x="303" y="7"/>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Freeform 9"/>
            <p:cNvSpPr>
              <a:spLocks/>
            </p:cNvSpPr>
            <p:nvPr/>
          </p:nvSpPr>
          <p:spPr bwMode="auto">
            <a:xfrm>
              <a:off x="672" y="1296"/>
              <a:ext cx="207" cy="290"/>
            </a:xfrm>
            <a:custGeom>
              <a:avLst/>
              <a:gdLst>
                <a:gd name="T0" fmla="*/ 0 w 207"/>
                <a:gd name="T1" fmla="*/ 11 h 290"/>
                <a:gd name="T2" fmla="*/ 94 w 207"/>
                <a:gd name="T3" fmla="*/ 0 h 290"/>
                <a:gd name="T4" fmla="*/ 176 w 207"/>
                <a:gd name="T5" fmla="*/ 20 h 290"/>
                <a:gd name="T6" fmla="*/ 203 w 207"/>
                <a:gd name="T7" fmla="*/ 111 h 290"/>
                <a:gd name="T8" fmla="*/ 201 w 207"/>
                <a:gd name="T9" fmla="*/ 171 h 290"/>
                <a:gd name="T10" fmla="*/ 201 w 207"/>
                <a:gd name="T11" fmla="*/ 290 h 290"/>
              </a:gdLst>
              <a:ahLst/>
              <a:cxnLst>
                <a:cxn ang="0">
                  <a:pos x="T0" y="T1"/>
                </a:cxn>
                <a:cxn ang="0">
                  <a:pos x="T2" y="T3"/>
                </a:cxn>
                <a:cxn ang="0">
                  <a:pos x="T4" y="T5"/>
                </a:cxn>
                <a:cxn ang="0">
                  <a:pos x="T6" y="T7"/>
                </a:cxn>
                <a:cxn ang="0">
                  <a:pos x="T8" y="T9"/>
                </a:cxn>
                <a:cxn ang="0">
                  <a:pos x="T10" y="T11"/>
                </a:cxn>
              </a:cxnLst>
              <a:rect l="0" t="0" r="r" b="b"/>
              <a:pathLst>
                <a:path w="207" h="290">
                  <a:moveTo>
                    <a:pt x="0" y="11"/>
                  </a:moveTo>
                  <a:cubicBezTo>
                    <a:pt x="35" y="17"/>
                    <a:pt x="65" y="4"/>
                    <a:pt x="94" y="0"/>
                  </a:cubicBezTo>
                  <a:cubicBezTo>
                    <a:pt x="114" y="4"/>
                    <a:pt x="156" y="16"/>
                    <a:pt x="176" y="20"/>
                  </a:cubicBezTo>
                  <a:cubicBezTo>
                    <a:pt x="195" y="68"/>
                    <a:pt x="184" y="19"/>
                    <a:pt x="203" y="111"/>
                  </a:cubicBezTo>
                  <a:cubicBezTo>
                    <a:pt x="207" y="126"/>
                    <a:pt x="200" y="155"/>
                    <a:pt x="201" y="171"/>
                  </a:cubicBezTo>
                  <a:cubicBezTo>
                    <a:pt x="206" y="210"/>
                    <a:pt x="201" y="250"/>
                    <a:pt x="201" y="290"/>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2" name="Freeform 10"/>
            <p:cNvSpPr>
              <a:spLocks/>
            </p:cNvSpPr>
            <p:nvPr/>
          </p:nvSpPr>
          <p:spPr bwMode="auto">
            <a:xfrm>
              <a:off x="920" y="1300"/>
              <a:ext cx="140" cy="24"/>
            </a:xfrm>
            <a:custGeom>
              <a:avLst/>
              <a:gdLst>
                <a:gd name="T0" fmla="*/ 0 w 140"/>
                <a:gd name="T1" fmla="*/ 16 h 24"/>
                <a:gd name="T2" fmla="*/ 52 w 140"/>
                <a:gd name="T3" fmla="*/ 4 h 24"/>
                <a:gd name="T4" fmla="*/ 64 w 140"/>
                <a:gd name="T5" fmla="*/ 0 h 24"/>
                <a:gd name="T6" fmla="*/ 140 w 140"/>
                <a:gd name="T7" fmla="*/ 24 h 24"/>
              </a:gdLst>
              <a:ahLst/>
              <a:cxnLst>
                <a:cxn ang="0">
                  <a:pos x="T0" y="T1"/>
                </a:cxn>
                <a:cxn ang="0">
                  <a:pos x="T2" y="T3"/>
                </a:cxn>
                <a:cxn ang="0">
                  <a:pos x="T4" y="T5"/>
                </a:cxn>
                <a:cxn ang="0">
                  <a:pos x="T6" y="T7"/>
                </a:cxn>
              </a:cxnLst>
              <a:rect l="0" t="0" r="r" b="b"/>
              <a:pathLst>
                <a:path w="140" h="24">
                  <a:moveTo>
                    <a:pt x="0" y="16"/>
                  </a:moveTo>
                  <a:cubicBezTo>
                    <a:pt x="36" y="11"/>
                    <a:pt x="19" y="15"/>
                    <a:pt x="52" y="4"/>
                  </a:cubicBezTo>
                  <a:cubicBezTo>
                    <a:pt x="56" y="3"/>
                    <a:pt x="64" y="0"/>
                    <a:pt x="64" y="0"/>
                  </a:cubicBezTo>
                  <a:cubicBezTo>
                    <a:pt x="126" y="6"/>
                    <a:pt x="99" y="3"/>
                    <a:pt x="140" y="24"/>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pic>
        <p:nvPicPr>
          <p:cNvPr id="13" name="Picture 11" descr="SLS_speicher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507685"/>
            <a:ext cx="2189163" cy="1677394"/>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sp>
        <p:nvSpPr>
          <p:cNvPr id="14" name="Text Box 12"/>
          <p:cNvSpPr txBox="1">
            <a:spLocks noChangeArrowheads="1"/>
          </p:cNvSpPr>
          <p:nvPr/>
        </p:nvSpPr>
        <p:spPr bwMode="auto">
          <a:xfrm>
            <a:off x="0" y="4191000"/>
            <a:ext cx="2444750" cy="559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lnSpc>
                <a:spcPct val="100000"/>
              </a:lnSpc>
            </a:pPr>
            <a:r>
              <a:rPr lang="de-CH" sz="1800" dirty="0">
                <a:ea typeface="ＭＳ Ｐゴシック" charset="0"/>
              </a:rPr>
              <a:t>Operator</a:t>
            </a:r>
            <a:br>
              <a:rPr lang="de-CH" sz="1800" dirty="0">
                <a:ea typeface="ＭＳ Ｐゴシック" charset="0"/>
              </a:rPr>
            </a:br>
            <a:r>
              <a:rPr lang="de-CH" sz="1800" dirty="0">
                <a:ea typeface="ＭＳ Ｐゴシック" charset="0"/>
              </a:rPr>
              <a:t>in </a:t>
            </a:r>
            <a:r>
              <a:rPr lang="de-CH" sz="1800" dirty="0" err="1">
                <a:ea typeface="ＭＳ Ｐゴシック" charset="0"/>
              </a:rPr>
              <a:t>Control</a:t>
            </a:r>
            <a:r>
              <a:rPr lang="de-CH" sz="1800" dirty="0">
                <a:ea typeface="ＭＳ Ｐゴシック" charset="0"/>
              </a:rPr>
              <a:t> </a:t>
            </a:r>
            <a:r>
              <a:rPr lang="de-CH" sz="1800" dirty="0" err="1">
                <a:ea typeface="ＭＳ Ｐゴシック" charset="0"/>
              </a:rPr>
              <a:t>Room</a:t>
            </a:r>
            <a:endParaRPr lang="en-US" altLang="ja-JP" sz="1800" dirty="0">
              <a:ea typeface="ＭＳ Ｐゴシック" charset="0"/>
            </a:endParaRPr>
          </a:p>
        </p:txBody>
      </p:sp>
      <p:pic>
        <p:nvPicPr>
          <p:cNvPr id="15" name="Picture 14" descr="DSC00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271647"/>
            <a:ext cx="2286000" cy="1494707"/>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pic>
        <p:nvPicPr>
          <p:cNvPr id="16" name="Picture 15" descr="ring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434197"/>
            <a:ext cx="4800600" cy="1652482"/>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grpSp>
        <p:nvGrpSpPr>
          <p:cNvPr id="21" name="Group 20"/>
          <p:cNvGrpSpPr>
            <a:grpSpLocks/>
          </p:cNvGrpSpPr>
          <p:nvPr/>
        </p:nvGrpSpPr>
        <p:grpSpPr bwMode="auto">
          <a:xfrm>
            <a:off x="2286000" y="2956989"/>
            <a:ext cx="2432050" cy="1429660"/>
            <a:chOff x="1440" y="857"/>
            <a:chExt cx="1532" cy="1033"/>
          </a:xfrm>
        </p:grpSpPr>
        <p:sp>
          <p:nvSpPr>
            <p:cNvPr id="22" name="Text Box 21"/>
            <p:cNvSpPr txBox="1">
              <a:spLocks noChangeArrowheads="1"/>
            </p:cNvSpPr>
            <p:nvPr/>
          </p:nvSpPr>
          <p:spPr bwMode="auto">
            <a:xfrm>
              <a:off x="1872" y="857"/>
              <a:ext cx="11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lnSpc>
                  <a:spcPct val="100000"/>
                </a:lnSpc>
              </a:pPr>
              <a:r>
                <a:rPr lang="de-CH" sz="1800" dirty="0" err="1">
                  <a:ea typeface="ＭＳ Ｐゴシック" charset="0"/>
                </a:rPr>
                <a:t>Control</a:t>
              </a:r>
              <a:r>
                <a:rPr lang="de-CH" sz="1800" dirty="0">
                  <a:ea typeface="ＭＳ Ｐゴシック" charset="0"/>
                </a:rPr>
                <a:t> System</a:t>
              </a:r>
              <a:endParaRPr lang="en-US" altLang="ja-JP" sz="1800" dirty="0">
                <a:ea typeface="ＭＳ Ｐゴシック" charset="0"/>
              </a:endParaRPr>
            </a:p>
          </p:txBody>
        </p:sp>
        <p:pic>
          <p:nvPicPr>
            <p:cNvPr id="23" name="Picture 22" descr="VME-I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1104"/>
              <a:ext cx="960" cy="720"/>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3" descr="fiberCable"/>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0" y="1200"/>
              <a:ext cx="696" cy="69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5" name="Line 25"/>
          <p:cNvSpPr>
            <a:spLocks noChangeShapeType="1"/>
          </p:cNvSpPr>
          <p:nvPr/>
        </p:nvSpPr>
        <p:spPr bwMode="auto">
          <a:xfrm>
            <a:off x="2133600" y="4334549"/>
            <a:ext cx="4648200" cy="0"/>
          </a:xfrm>
          <a:prstGeom prst="line">
            <a:avLst/>
          </a:prstGeom>
          <a:noFill/>
          <a:ln w="6350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endParaRPr lang="ja-JP" altLang="en-US"/>
          </a:p>
        </p:txBody>
      </p:sp>
      <p:pic>
        <p:nvPicPr>
          <p:cNvPr id="26" name="Picture 27" descr="SLS-FillingPatter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536748"/>
            <a:ext cx="2057400" cy="103384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6"/>
          <p:cNvPicPr>
            <a:picLocks noChangeAspect="1"/>
          </p:cNvPicPr>
          <p:nvPr/>
        </p:nvPicPr>
        <p:blipFill>
          <a:blip r:embed="rId9"/>
          <a:stretch>
            <a:fillRect/>
          </a:stretch>
        </p:blipFill>
        <p:spPr>
          <a:xfrm>
            <a:off x="299721" y="4800600"/>
            <a:ext cx="2062479" cy="1309191"/>
          </a:xfrm>
          <a:prstGeom prst="rect">
            <a:avLst/>
          </a:prstGeom>
        </p:spPr>
      </p:pic>
    </p:spTree>
    <p:extLst>
      <p:ext uri="{BB962C8B-B14F-4D97-AF65-F5344CB8AC3E}">
        <p14:creationId xmlns:p14="http://schemas.microsoft.com/office/powerpoint/2010/main" val="4040762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Backup</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40</a:t>
            </a:fld>
            <a:endParaRPr lang="en-US"/>
          </a:p>
        </p:txBody>
      </p:sp>
    </p:spTree>
    <p:extLst>
      <p:ext uri="{BB962C8B-B14F-4D97-AF65-F5344CB8AC3E}">
        <p14:creationId xmlns:p14="http://schemas.microsoft.com/office/powerpoint/2010/main" val="198368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dirty="0"/>
          </a:p>
        </p:txBody>
      </p:sp>
      <p:sp>
        <p:nvSpPr>
          <p:cNvPr id="3" name="Title 2"/>
          <p:cNvSpPr>
            <a:spLocks noGrp="1"/>
          </p:cNvSpPr>
          <p:nvPr>
            <p:ph type="title"/>
          </p:nvPr>
        </p:nvSpPr>
        <p:spPr>
          <a:xfrm>
            <a:off x="76200" y="284394"/>
            <a:ext cx="8991600" cy="488498"/>
          </a:xfrm>
        </p:spPr>
        <p:txBody>
          <a:bodyPr/>
          <a:lstStyle/>
          <a:p>
            <a:r>
              <a:rPr kumimoji="1" lang="en-US" altLang="ja-JP" dirty="0"/>
              <a:t>Another View of EPICS Architecture </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41</a:t>
            </a:fld>
            <a:endParaRPr lang="en-US"/>
          </a:p>
        </p:txBody>
      </p:sp>
      <p:sp>
        <p:nvSpPr>
          <p:cNvPr id="6" name="Rectangle 3"/>
          <p:cNvSpPr>
            <a:spLocks noChangeArrowheads="1"/>
          </p:cNvSpPr>
          <p:nvPr/>
        </p:nvSpPr>
        <p:spPr bwMode="auto">
          <a:xfrm>
            <a:off x="3057525" y="2667000"/>
            <a:ext cx="3200400" cy="6096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4"/>
          <p:cNvSpPr>
            <a:spLocks noGrp="1" noChangeArrowheads="1"/>
          </p:cNvSpPr>
          <p:nvPr/>
        </p:nvSpPr>
        <p:spPr bwMode="auto">
          <a:xfrm flipH="1">
            <a:off x="3057525" y="26670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Channel Access Client (CAC)</a:t>
            </a:r>
          </a:p>
          <a:p>
            <a:r>
              <a:rPr lang="en-US">
                <a:solidFill>
                  <a:srgbClr val="0000FF"/>
                </a:solidFill>
                <a:latin typeface="Arial" charset="0"/>
              </a:rPr>
              <a:t>Connection     Data Transfers</a:t>
            </a:r>
            <a:endParaRPr lang="en-US">
              <a:solidFill>
                <a:schemeClr val="tx1"/>
              </a:solidFill>
              <a:latin typeface="Arial" charset="0"/>
            </a:endParaRPr>
          </a:p>
        </p:txBody>
      </p:sp>
      <p:sp>
        <p:nvSpPr>
          <p:cNvPr id="8" name="Rectangle 5"/>
          <p:cNvSpPr>
            <a:spLocks noGrp="1" noChangeArrowheads="1"/>
          </p:cNvSpPr>
          <p:nvPr/>
        </p:nvSpPr>
        <p:spPr bwMode="auto">
          <a:xfrm flipH="1">
            <a:off x="76200" y="3581400"/>
            <a:ext cx="1676400" cy="1524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sz="1400" b="1">
                <a:solidFill>
                  <a:schemeClr val="tx1"/>
                </a:solidFill>
                <a:latin typeface="Arial" charset="0"/>
              </a:rPr>
              <a:t>WAN/LAN/Local</a:t>
            </a:r>
            <a:endParaRPr lang="en-US" sz="2000" b="1">
              <a:solidFill>
                <a:schemeClr val="tx1"/>
              </a:solidFill>
              <a:latin typeface="Arial" charset="0"/>
            </a:endParaRPr>
          </a:p>
        </p:txBody>
      </p:sp>
      <p:sp>
        <p:nvSpPr>
          <p:cNvPr id="9" name="Rectangle 6"/>
          <p:cNvSpPr>
            <a:spLocks noChangeArrowheads="1"/>
          </p:cNvSpPr>
          <p:nvPr/>
        </p:nvSpPr>
        <p:spPr bwMode="auto">
          <a:xfrm>
            <a:off x="228600" y="3962400"/>
            <a:ext cx="3200400" cy="6858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7"/>
          <p:cNvSpPr>
            <a:spLocks noChangeArrowheads="1"/>
          </p:cNvSpPr>
          <p:nvPr/>
        </p:nvSpPr>
        <p:spPr bwMode="auto">
          <a:xfrm flipH="1">
            <a:off x="228600" y="3962400"/>
            <a:ext cx="3276600" cy="4572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Connection      Data Transfers</a:t>
            </a:r>
          </a:p>
          <a:p>
            <a:r>
              <a:rPr lang="en-US">
                <a:solidFill>
                  <a:schemeClr val="tx1"/>
                </a:solidFill>
                <a:latin typeface="Arial" charset="0"/>
              </a:rPr>
              <a:t>Channel Access Server (CAS)</a:t>
            </a:r>
          </a:p>
        </p:txBody>
      </p:sp>
      <p:sp>
        <p:nvSpPr>
          <p:cNvPr id="11" name="Rectangle 8"/>
          <p:cNvSpPr>
            <a:spLocks noChangeArrowheads="1"/>
          </p:cNvSpPr>
          <p:nvPr/>
        </p:nvSpPr>
        <p:spPr bwMode="auto">
          <a:xfrm>
            <a:off x="228600" y="4876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Rectangle 9"/>
          <p:cNvSpPr>
            <a:spLocks noChangeArrowheads="1"/>
          </p:cNvSpPr>
          <p:nvPr/>
        </p:nvSpPr>
        <p:spPr bwMode="auto">
          <a:xfrm flipH="1">
            <a:off x="228600" y="4876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DB Engine</a:t>
            </a:r>
          </a:p>
        </p:txBody>
      </p:sp>
      <p:sp>
        <p:nvSpPr>
          <p:cNvPr id="13" name="Rectangle 10"/>
          <p:cNvSpPr>
            <a:spLocks noChangeArrowheads="1"/>
          </p:cNvSpPr>
          <p:nvPr/>
        </p:nvSpPr>
        <p:spPr bwMode="auto">
          <a:xfrm>
            <a:off x="228600" y="5257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1"/>
          <p:cNvSpPr>
            <a:spLocks noChangeArrowheads="1"/>
          </p:cNvSpPr>
          <p:nvPr/>
        </p:nvSpPr>
        <p:spPr bwMode="auto">
          <a:xfrm flipH="1">
            <a:off x="228600" y="5257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Device Support</a:t>
            </a:r>
          </a:p>
        </p:txBody>
      </p:sp>
      <p:sp>
        <p:nvSpPr>
          <p:cNvPr id="15" name="Rectangle 12"/>
          <p:cNvSpPr>
            <a:spLocks noChangeArrowheads="1"/>
          </p:cNvSpPr>
          <p:nvPr/>
        </p:nvSpPr>
        <p:spPr bwMode="auto">
          <a:xfrm>
            <a:off x="228600" y="5638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400">
              <a:solidFill>
                <a:schemeClr val="tx1"/>
              </a:solidFill>
            </a:endParaRPr>
          </a:p>
        </p:txBody>
      </p:sp>
      <p:sp>
        <p:nvSpPr>
          <p:cNvPr id="16" name="Rectangle 13"/>
          <p:cNvSpPr>
            <a:spLocks noChangeArrowheads="1"/>
          </p:cNvSpPr>
          <p:nvPr/>
        </p:nvSpPr>
        <p:spPr bwMode="auto">
          <a:xfrm flipH="1">
            <a:off x="228600" y="5638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Driver Support</a:t>
            </a:r>
          </a:p>
        </p:txBody>
      </p:sp>
      <p:sp>
        <p:nvSpPr>
          <p:cNvPr id="17" name="Line 20"/>
          <p:cNvSpPr>
            <a:spLocks noChangeShapeType="1"/>
          </p:cNvSpPr>
          <p:nvPr/>
        </p:nvSpPr>
        <p:spPr bwMode="auto">
          <a:xfrm>
            <a:off x="390525" y="3505200"/>
            <a:ext cx="7848600" cy="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21"/>
          <p:cNvSpPr>
            <a:spLocks noChangeShapeType="1"/>
          </p:cNvSpPr>
          <p:nvPr/>
        </p:nvSpPr>
        <p:spPr bwMode="auto">
          <a:xfrm>
            <a:off x="1676400" y="3505200"/>
            <a:ext cx="0" cy="4572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22"/>
          <p:cNvSpPr>
            <a:spLocks noChangeShapeType="1"/>
          </p:cNvSpPr>
          <p:nvPr/>
        </p:nvSpPr>
        <p:spPr bwMode="auto">
          <a:xfrm>
            <a:off x="4429125" y="32766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23"/>
          <p:cNvSpPr>
            <a:spLocks noChangeShapeType="1"/>
          </p:cNvSpPr>
          <p:nvPr/>
        </p:nvSpPr>
        <p:spPr bwMode="auto">
          <a:xfrm flipH="1">
            <a:off x="1219200" y="46482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Text Box 25"/>
          <p:cNvSpPr txBox="1">
            <a:spLocks noChangeArrowheads="1"/>
          </p:cNvSpPr>
          <p:nvPr/>
        </p:nvSpPr>
        <p:spPr bwMode="auto">
          <a:xfrm>
            <a:off x="228600" y="5943600"/>
            <a:ext cx="148590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type="none" w="med"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800"/>
              <a:t>I/O Controller</a:t>
            </a:r>
            <a:endParaRPr lang="en-US" sz="2400"/>
          </a:p>
        </p:txBody>
      </p:sp>
      <p:sp>
        <p:nvSpPr>
          <p:cNvPr id="22" name="Rectangle 27"/>
          <p:cNvSpPr>
            <a:spLocks noChangeArrowheads="1"/>
          </p:cNvSpPr>
          <p:nvPr/>
        </p:nvSpPr>
        <p:spPr bwMode="auto">
          <a:xfrm>
            <a:off x="3057525" y="2133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8"/>
          <p:cNvSpPr>
            <a:spLocks noChangeArrowheads="1"/>
          </p:cNvSpPr>
          <p:nvPr/>
        </p:nvSpPr>
        <p:spPr bwMode="auto">
          <a:xfrm flipH="1">
            <a:off x="4048125" y="2133600"/>
            <a:ext cx="12954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Archiving</a:t>
            </a:r>
          </a:p>
        </p:txBody>
      </p:sp>
      <p:sp>
        <p:nvSpPr>
          <p:cNvPr id="24" name="Line 29"/>
          <p:cNvSpPr>
            <a:spLocks noChangeShapeType="1"/>
          </p:cNvSpPr>
          <p:nvPr/>
        </p:nvSpPr>
        <p:spPr bwMode="auto">
          <a:xfrm>
            <a:off x="4505325" y="2514600"/>
            <a:ext cx="0" cy="1524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Rectangle 30"/>
          <p:cNvSpPr>
            <a:spLocks noChangeArrowheads="1"/>
          </p:cNvSpPr>
          <p:nvPr/>
        </p:nvSpPr>
        <p:spPr bwMode="auto">
          <a:xfrm>
            <a:off x="3057525" y="1752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Rectangle 31"/>
          <p:cNvSpPr>
            <a:spLocks noChangeArrowheads="1"/>
          </p:cNvSpPr>
          <p:nvPr/>
        </p:nvSpPr>
        <p:spPr bwMode="auto">
          <a:xfrm flipH="1">
            <a:off x="3590925" y="1752600"/>
            <a:ext cx="21336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Archive Access</a:t>
            </a:r>
          </a:p>
        </p:txBody>
      </p:sp>
      <p:sp>
        <p:nvSpPr>
          <p:cNvPr id="27" name="Rectangle 32"/>
          <p:cNvSpPr>
            <a:spLocks noChangeArrowheads="1"/>
          </p:cNvSpPr>
          <p:nvPr/>
        </p:nvSpPr>
        <p:spPr bwMode="auto">
          <a:xfrm>
            <a:off x="2752725" y="1143000"/>
            <a:ext cx="17526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33"/>
          <p:cNvSpPr>
            <a:spLocks noChangeArrowheads="1"/>
          </p:cNvSpPr>
          <p:nvPr/>
        </p:nvSpPr>
        <p:spPr bwMode="auto">
          <a:xfrm flipH="1">
            <a:off x="2752725" y="1143000"/>
            <a:ext cx="1981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Viewing</a:t>
            </a:r>
          </a:p>
        </p:txBody>
      </p:sp>
      <p:sp>
        <p:nvSpPr>
          <p:cNvPr id="29" name="Rectangle 34"/>
          <p:cNvSpPr>
            <a:spLocks noChangeArrowheads="1"/>
          </p:cNvSpPr>
          <p:nvPr/>
        </p:nvSpPr>
        <p:spPr bwMode="auto">
          <a:xfrm>
            <a:off x="4581525" y="1143000"/>
            <a:ext cx="1828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5"/>
          <p:cNvSpPr>
            <a:spLocks noChangeArrowheads="1"/>
          </p:cNvSpPr>
          <p:nvPr/>
        </p:nvSpPr>
        <p:spPr bwMode="auto">
          <a:xfrm flipH="1">
            <a:off x="4581525" y="1143000"/>
            <a:ext cx="1981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Analysis</a:t>
            </a:r>
          </a:p>
        </p:txBody>
      </p:sp>
      <p:sp>
        <p:nvSpPr>
          <p:cNvPr id="31" name="Line 36"/>
          <p:cNvSpPr>
            <a:spLocks noChangeShapeType="1"/>
          </p:cNvSpPr>
          <p:nvPr/>
        </p:nvSpPr>
        <p:spPr bwMode="auto">
          <a:xfrm>
            <a:off x="38957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2" name="Line 37"/>
          <p:cNvSpPr>
            <a:spLocks noChangeShapeType="1"/>
          </p:cNvSpPr>
          <p:nvPr/>
        </p:nvSpPr>
        <p:spPr bwMode="auto">
          <a:xfrm flipH="1">
            <a:off x="52673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40"/>
          <p:cNvSpPr>
            <a:spLocks noChangeShapeType="1"/>
          </p:cNvSpPr>
          <p:nvPr/>
        </p:nvSpPr>
        <p:spPr bwMode="auto">
          <a:xfrm>
            <a:off x="2676525" y="2819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Rectangle 41"/>
          <p:cNvSpPr>
            <a:spLocks noChangeArrowheads="1"/>
          </p:cNvSpPr>
          <p:nvPr/>
        </p:nvSpPr>
        <p:spPr bwMode="auto">
          <a:xfrm>
            <a:off x="6486525" y="1295400"/>
            <a:ext cx="2438400" cy="20574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Line 42"/>
          <p:cNvSpPr>
            <a:spLocks noChangeShapeType="1"/>
          </p:cNvSpPr>
          <p:nvPr/>
        </p:nvSpPr>
        <p:spPr bwMode="auto">
          <a:xfrm flipH="1">
            <a:off x="6257925" y="2819400"/>
            <a:ext cx="228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44"/>
          <p:cNvSpPr>
            <a:spLocks noChangeShapeType="1"/>
          </p:cNvSpPr>
          <p:nvPr/>
        </p:nvSpPr>
        <p:spPr bwMode="auto">
          <a:xfrm>
            <a:off x="1447800" y="4876800"/>
            <a:ext cx="0" cy="3810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7" name="Rectangle 45"/>
          <p:cNvSpPr>
            <a:spLocks noChangeArrowheads="1"/>
          </p:cNvSpPr>
          <p:nvPr/>
        </p:nvSpPr>
        <p:spPr bwMode="auto">
          <a:xfrm flipH="1">
            <a:off x="1447800" y="4876800"/>
            <a:ext cx="9906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Types</a:t>
            </a:r>
          </a:p>
        </p:txBody>
      </p:sp>
      <p:sp>
        <p:nvSpPr>
          <p:cNvPr id="38" name="Line 46"/>
          <p:cNvSpPr>
            <a:spLocks noChangeShapeType="1"/>
          </p:cNvSpPr>
          <p:nvPr/>
        </p:nvSpPr>
        <p:spPr bwMode="auto">
          <a:xfrm>
            <a:off x="4429125" y="2971800"/>
            <a:ext cx="0" cy="3048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9" name="Line 47"/>
          <p:cNvSpPr>
            <a:spLocks noChangeShapeType="1"/>
          </p:cNvSpPr>
          <p:nvPr/>
        </p:nvSpPr>
        <p:spPr bwMode="auto">
          <a:xfrm>
            <a:off x="1676400" y="3962400"/>
            <a:ext cx="0" cy="3048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0" name="Rectangle 48"/>
          <p:cNvSpPr>
            <a:spLocks noChangeArrowheads="1"/>
          </p:cNvSpPr>
          <p:nvPr/>
        </p:nvSpPr>
        <p:spPr bwMode="auto">
          <a:xfrm>
            <a:off x="771525" y="2971800"/>
            <a:ext cx="1905000" cy="3048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400">
                <a:solidFill>
                  <a:schemeClr val="tx1"/>
                </a:solidFill>
              </a:rPr>
              <a:t>Connection Server</a:t>
            </a:r>
            <a:endParaRPr lang="en-US" sz="2400">
              <a:solidFill>
                <a:schemeClr val="tx1"/>
              </a:solidFill>
            </a:endParaRPr>
          </a:p>
        </p:txBody>
      </p:sp>
      <p:sp>
        <p:nvSpPr>
          <p:cNvPr id="41" name="Line 49"/>
          <p:cNvSpPr>
            <a:spLocks noChangeShapeType="1"/>
          </p:cNvSpPr>
          <p:nvPr/>
        </p:nvSpPr>
        <p:spPr bwMode="auto">
          <a:xfrm flipH="1">
            <a:off x="2676525" y="3200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2" name="Rectangle 50"/>
          <p:cNvSpPr>
            <a:spLocks noChangeArrowheads="1"/>
          </p:cNvSpPr>
          <p:nvPr/>
        </p:nvSpPr>
        <p:spPr bwMode="auto">
          <a:xfrm flipH="1">
            <a:off x="6553200" y="1371600"/>
            <a:ext cx="2667000" cy="21336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Program Interfaces</a:t>
            </a:r>
          </a:p>
          <a:p>
            <a:r>
              <a:rPr lang="en-US" sz="1400" b="1">
                <a:solidFill>
                  <a:srgbClr val="0000FF"/>
                </a:solidFill>
                <a:latin typeface="Arial" charset="0"/>
              </a:rPr>
              <a:t>C, C++, Fortran, JAVA</a:t>
            </a:r>
            <a:endParaRPr lang="en-US" b="1">
              <a:solidFill>
                <a:srgbClr val="0000FF"/>
              </a:solidFill>
              <a:latin typeface="Arial" charset="0"/>
            </a:endParaRPr>
          </a:p>
          <a:p>
            <a:r>
              <a:rPr lang="en-US" sz="1400" b="1">
                <a:solidFill>
                  <a:srgbClr val="0000FF"/>
                </a:solidFill>
                <a:latin typeface="Arial" charset="0"/>
              </a:rPr>
              <a:t>IDL / Matlab / Mathematica</a:t>
            </a:r>
          </a:p>
          <a:p>
            <a:r>
              <a:rPr lang="en-US" sz="1400" b="1">
                <a:solidFill>
                  <a:srgbClr val="0000FF"/>
                </a:solidFill>
                <a:latin typeface="Arial" charset="0"/>
              </a:rPr>
              <a:t>ActiveX / DDE / VisBasic</a:t>
            </a:r>
          </a:p>
          <a:p>
            <a:r>
              <a:rPr lang="en-US" sz="1400" b="1">
                <a:solidFill>
                  <a:srgbClr val="0000FF"/>
                </a:solidFill>
                <a:latin typeface="Arial" charset="0"/>
              </a:rPr>
              <a:t>SDDS / SAD / </a:t>
            </a:r>
          </a:p>
          <a:p>
            <a:r>
              <a:rPr lang="en-US" sz="1400" b="1">
                <a:solidFill>
                  <a:srgbClr val="0000FF"/>
                </a:solidFill>
                <a:latin typeface="Arial" charset="0"/>
              </a:rPr>
              <a:t>tcl / PERL / Python</a:t>
            </a:r>
          </a:p>
          <a:p>
            <a:r>
              <a:rPr lang="en-US" sz="1400" b="1">
                <a:solidFill>
                  <a:srgbClr val="0000FF"/>
                </a:solidFill>
                <a:latin typeface="Arial" charset="0"/>
              </a:rPr>
              <a:t>State Notation Lang / FSQT</a:t>
            </a:r>
            <a:endParaRPr lang="en-US">
              <a:solidFill>
                <a:srgbClr val="0000FF"/>
              </a:solidFill>
              <a:latin typeface="Arial" charset="0"/>
            </a:endParaRPr>
          </a:p>
        </p:txBody>
      </p:sp>
      <p:sp>
        <p:nvSpPr>
          <p:cNvPr id="43" name="Line 59"/>
          <p:cNvSpPr>
            <a:spLocks noChangeShapeType="1"/>
          </p:cNvSpPr>
          <p:nvPr/>
        </p:nvSpPr>
        <p:spPr bwMode="auto">
          <a:xfrm flipV="1">
            <a:off x="2438400" y="5791200"/>
            <a:ext cx="914400" cy="0"/>
          </a:xfrm>
          <a:prstGeom prst="line">
            <a:avLst/>
          </a:prstGeom>
          <a:noFill/>
          <a:ln w="12700">
            <a:solidFill>
              <a:schemeClr val="tx1"/>
            </a:solidFill>
            <a:round/>
            <a:headEnd type="triangl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44" name="Rectangle 60"/>
          <p:cNvSpPr>
            <a:spLocks noChangeArrowheads="1"/>
          </p:cNvSpPr>
          <p:nvPr/>
        </p:nvSpPr>
        <p:spPr bwMode="auto">
          <a:xfrm>
            <a:off x="3352800" y="5257800"/>
            <a:ext cx="2286000" cy="106680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Text Box 61"/>
          <p:cNvSpPr txBox="1">
            <a:spLocks noChangeArrowheads="1"/>
          </p:cNvSpPr>
          <p:nvPr/>
        </p:nvSpPr>
        <p:spPr bwMode="auto">
          <a:xfrm>
            <a:off x="3336925" y="5219700"/>
            <a:ext cx="23622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r>
              <a:rPr lang="en-US" sz="1800">
                <a:solidFill>
                  <a:schemeClr val="tx2"/>
                </a:solidFill>
              </a:rPr>
              <a:t>Integrate other systems</a:t>
            </a:r>
          </a:p>
          <a:p>
            <a:r>
              <a:rPr lang="en-US" sz="1800">
                <a:solidFill>
                  <a:schemeClr val="tx2"/>
                </a:solidFill>
              </a:rPr>
              <a:t>Like Labview or legacy</a:t>
            </a:r>
          </a:p>
          <a:p>
            <a:r>
              <a:rPr lang="en-US" sz="1800">
                <a:solidFill>
                  <a:schemeClr val="tx2"/>
                </a:solidFill>
              </a:rPr>
              <a:t>systems</a:t>
            </a:r>
          </a:p>
        </p:txBody>
      </p:sp>
      <p:sp>
        <p:nvSpPr>
          <p:cNvPr id="46" name="Rectangle 62"/>
          <p:cNvSpPr>
            <a:spLocks noChangeArrowheads="1"/>
          </p:cNvSpPr>
          <p:nvPr/>
        </p:nvSpPr>
        <p:spPr bwMode="auto">
          <a:xfrm>
            <a:off x="288925" y="1219200"/>
            <a:ext cx="2398713" cy="16764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Rectangle 63"/>
          <p:cNvSpPr>
            <a:spLocks noChangeArrowheads="1"/>
          </p:cNvSpPr>
          <p:nvPr/>
        </p:nvSpPr>
        <p:spPr bwMode="auto">
          <a:xfrm flipH="1">
            <a:off x="304800" y="1219200"/>
            <a:ext cx="2514600" cy="1447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User Tools</a:t>
            </a:r>
          </a:p>
          <a:p>
            <a:r>
              <a:rPr lang="en-US" sz="1400">
                <a:solidFill>
                  <a:schemeClr val="tx1"/>
                </a:solidFill>
                <a:latin typeface="Arial" charset="0"/>
              </a:rPr>
              <a:t>DM/MEDM/DM2K/</a:t>
            </a:r>
            <a:r>
              <a:rPr lang="en-US" sz="1400" b="1">
                <a:solidFill>
                  <a:srgbClr val="0000FF"/>
                </a:solidFill>
                <a:latin typeface="Arial" charset="0"/>
              </a:rPr>
              <a:t>EDM</a:t>
            </a:r>
            <a:r>
              <a:rPr lang="en-US" sz="1400">
                <a:solidFill>
                  <a:schemeClr val="tx1"/>
                </a:solidFill>
                <a:latin typeface="Arial" charset="0"/>
              </a:rPr>
              <a:t>/JDM</a:t>
            </a:r>
          </a:p>
          <a:p>
            <a:r>
              <a:rPr lang="en-US" sz="1400">
                <a:solidFill>
                  <a:schemeClr val="tx1"/>
                </a:solidFill>
                <a:latin typeface="Arial" charset="0"/>
              </a:rPr>
              <a:t>Control System studio,</a:t>
            </a:r>
          </a:p>
          <a:p>
            <a:r>
              <a:rPr lang="en-US" sz="1400">
                <a:solidFill>
                  <a:schemeClr val="tx1"/>
                </a:solidFill>
                <a:latin typeface="Arial" charset="0"/>
              </a:rPr>
              <a:t>Alarm Handler / stripTool/</a:t>
            </a:r>
          </a:p>
          <a:p>
            <a:r>
              <a:rPr lang="en-US" sz="1400">
                <a:solidFill>
                  <a:schemeClr val="tx1"/>
                </a:solidFill>
                <a:latin typeface="Arial" charset="0"/>
              </a:rPr>
              <a:t>knobManager</a:t>
            </a:r>
          </a:p>
          <a:p>
            <a:r>
              <a:rPr lang="en-US" sz="1400">
                <a:solidFill>
                  <a:schemeClr val="tx1"/>
                </a:solidFill>
                <a:latin typeface="Arial" charset="0"/>
              </a:rPr>
              <a:t>Physics Toolkits</a:t>
            </a:r>
          </a:p>
          <a:p>
            <a:r>
              <a:rPr lang="en-US" sz="1400">
                <a:solidFill>
                  <a:schemeClr val="tx1"/>
                </a:solidFill>
                <a:latin typeface="Arial" charset="0"/>
              </a:rPr>
              <a:t>Experiment Toolkits</a:t>
            </a:r>
            <a:endParaRPr lang="en-US">
              <a:solidFill>
                <a:schemeClr val="tx1"/>
              </a:solidFill>
              <a:latin typeface="Arial" charset="0"/>
            </a:endParaRPr>
          </a:p>
        </p:txBody>
      </p:sp>
      <p:sp>
        <p:nvSpPr>
          <p:cNvPr id="48" name="Oval 47"/>
          <p:cNvSpPr/>
          <p:nvPr/>
        </p:nvSpPr>
        <p:spPr>
          <a:xfrm>
            <a:off x="546207" y="4914900"/>
            <a:ext cx="2196993"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AutoShape 44"/>
          <p:cNvSpPr>
            <a:spLocks noChangeArrowheads="1"/>
          </p:cNvSpPr>
          <p:nvPr/>
        </p:nvSpPr>
        <p:spPr bwMode="auto">
          <a:xfrm>
            <a:off x="3571081" y="4439137"/>
            <a:ext cx="1868488" cy="616744"/>
          </a:xfrm>
          <a:prstGeom prst="wedgeRoundRectCallout">
            <a:avLst>
              <a:gd name="adj1" fmla="val -93825"/>
              <a:gd name="adj2" fmla="val 51097"/>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EPICS Process Database</a:t>
            </a:r>
            <a:endParaRPr kumimoji="0" 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579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collection of EPICS record(s)</a:t>
            </a:r>
          </a:p>
          <a:p>
            <a:r>
              <a:rPr lang="en-US" altLang="ja-JP" dirty="0"/>
              <a:t>Process Blocks are the basic elements: AI, </a:t>
            </a:r>
            <a:br>
              <a:rPr lang="en-US" altLang="ja-JP" dirty="0"/>
            </a:br>
            <a:r>
              <a:rPr lang="en-US" altLang="ja-JP" dirty="0"/>
              <a:t>AO, BI, BO, Motor, CALC, PID,  SUB, etc.…</a:t>
            </a:r>
          </a:p>
          <a:p>
            <a:r>
              <a:rPr lang="en-US" altLang="ja-JP" dirty="0"/>
              <a:t>Process Blocks consist of fields for: </a:t>
            </a:r>
            <a:br>
              <a:rPr lang="en-US" altLang="ja-JP" dirty="0"/>
            </a:br>
            <a:r>
              <a:rPr lang="en-US" altLang="ja-JP" dirty="0"/>
              <a:t>SCHEDULE, I/O, CONVERT, ALARM, </a:t>
            </a:r>
            <a:br>
              <a:rPr lang="en-US" altLang="ja-JP" dirty="0"/>
            </a:br>
            <a:r>
              <a:rPr lang="en-US" altLang="ja-JP" dirty="0"/>
              <a:t>MONITOR</a:t>
            </a:r>
          </a:p>
          <a:p>
            <a:r>
              <a:rPr lang="en-US" altLang="ja-JP" dirty="0"/>
              <a:t>They hold runtime values: </a:t>
            </a:r>
            <a:br>
              <a:rPr lang="en-US" altLang="ja-JP" dirty="0"/>
            </a:br>
            <a:r>
              <a:rPr lang="en-US" altLang="ja-JP" dirty="0"/>
              <a:t>VALUE, TIMESTAMP, ALARM CONDITION, etc.…</a:t>
            </a:r>
          </a:p>
          <a:p>
            <a:r>
              <a:rPr lang="en-US" altLang="ja-JP" dirty="0"/>
              <a:t>New process block are easily added</a:t>
            </a:r>
          </a:p>
          <a:p>
            <a:r>
              <a:rPr lang="en-US" altLang="ja-JP" dirty="0"/>
              <a:t>Configured using Text Editor or some EPICS tools like VDCT, GDCT</a:t>
            </a:r>
          </a:p>
          <a:p>
            <a:r>
              <a:rPr lang="en-US" altLang="ja-JP" dirty="0"/>
              <a:t>Loaded as ASCII records at boot time</a:t>
            </a:r>
          </a:p>
          <a:p>
            <a:r>
              <a:rPr lang="en-US" altLang="ja-JP" dirty="0"/>
              <a:t>All fields can be read/written through the channel access client interface during operation</a:t>
            </a:r>
          </a:p>
        </p:txBody>
      </p:sp>
      <p:sp>
        <p:nvSpPr>
          <p:cNvPr id="3" name="Title 2"/>
          <p:cNvSpPr>
            <a:spLocks noGrp="1"/>
          </p:cNvSpPr>
          <p:nvPr>
            <p:ph type="title"/>
          </p:nvPr>
        </p:nvSpPr>
        <p:spPr/>
        <p:txBody>
          <a:bodyPr/>
          <a:lstStyle/>
          <a:p>
            <a:r>
              <a:rPr lang="en-US" altLang="ja-JP" dirty="0"/>
              <a:t>EPICS Process Database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42</a:t>
            </a:fld>
            <a:endParaRPr lang="en-US"/>
          </a:p>
        </p:txBody>
      </p:sp>
      <p:grpSp>
        <p:nvGrpSpPr>
          <p:cNvPr id="30" name="Group 29"/>
          <p:cNvGrpSpPr/>
          <p:nvPr/>
        </p:nvGrpSpPr>
        <p:grpSpPr>
          <a:xfrm>
            <a:off x="5837845" y="964407"/>
            <a:ext cx="3214687" cy="2582862"/>
            <a:chOff x="5837845" y="964407"/>
            <a:chExt cx="3214687" cy="2582862"/>
          </a:xfrm>
        </p:grpSpPr>
        <p:sp>
          <p:nvSpPr>
            <p:cNvPr id="6" name="Line 4"/>
            <p:cNvSpPr>
              <a:spLocks noChangeShapeType="1"/>
            </p:cNvSpPr>
            <p:nvPr/>
          </p:nvSpPr>
          <p:spPr bwMode="auto">
            <a:xfrm>
              <a:off x="5928332" y="988219"/>
              <a:ext cx="22860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 name="Line 5"/>
            <p:cNvSpPr>
              <a:spLocks noChangeShapeType="1"/>
            </p:cNvSpPr>
            <p:nvPr/>
          </p:nvSpPr>
          <p:spPr bwMode="auto">
            <a:xfrm>
              <a:off x="7376132" y="988219"/>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Rectangle 6"/>
            <p:cNvSpPr>
              <a:spLocks noChangeArrowheads="1"/>
            </p:cNvSpPr>
            <p:nvPr/>
          </p:nvSpPr>
          <p:spPr bwMode="auto">
            <a:xfrm>
              <a:off x="7534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7"/>
            <p:cNvSpPr>
              <a:spLocks noChangeArrowheads="1"/>
            </p:cNvSpPr>
            <p:nvPr/>
          </p:nvSpPr>
          <p:spPr bwMode="auto">
            <a:xfrm>
              <a:off x="7596795" y="1323182"/>
              <a:ext cx="1392237" cy="3968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ca-server</a:t>
              </a:r>
            </a:p>
          </p:txBody>
        </p:sp>
        <p:sp>
          <p:nvSpPr>
            <p:cNvPr id="10" name="Rectangle 8"/>
            <p:cNvSpPr>
              <a:spLocks noChangeArrowheads="1"/>
            </p:cNvSpPr>
            <p:nvPr/>
          </p:nvSpPr>
          <p:spPr bwMode="auto">
            <a:xfrm>
              <a:off x="6010882" y="17565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b="1" dirty="0"/>
                <a:t>Process DB</a:t>
              </a:r>
            </a:p>
          </p:txBody>
        </p:sp>
        <p:sp>
          <p:nvSpPr>
            <p:cNvPr id="12" name="Rectangle 10"/>
            <p:cNvSpPr>
              <a:spLocks noChangeArrowheads="1"/>
            </p:cNvSpPr>
            <p:nvPr/>
          </p:nvSpPr>
          <p:spPr bwMode="auto">
            <a:xfrm>
              <a:off x="6010882" y="2213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support</a:t>
              </a:r>
            </a:p>
          </p:txBody>
        </p:sp>
        <p:sp>
          <p:nvSpPr>
            <p:cNvPr id="14" name="Rectangle 12"/>
            <p:cNvSpPr>
              <a:spLocks noChangeArrowheads="1"/>
            </p:cNvSpPr>
            <p:nvPr/>
          </p:nvSpPr>
          <p:spPr bwMode="auto">
            <a:xfrm>
              <a:off x="6010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3"/>
            <p:cNvSpPr>
              <a:spLocks noChangeArrowheads="1"/>
            </p:cNvSpPr>
            <p:nvPr/>
          </p:nvSpPr>
          <p:spPr bwMode="auto">
            <a:xfrm>
              <a:off x="6072795" y="1323182"/>
              <a:ext cx="1392237" cy="3968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ca-client</a:t>
              </a:r>
            </a:p>
          </p:txBody>
        </p:sp>
        <p:sp>
          <p:nvSpPr>
            <p:cNvPr id="16" name="Rectangle 15"/>
            <p:cNvSpPr>
              <a:spLocks noChangeArrowheads="1"/>
            </p:cNvSpPr>
            <p:nvPr/>
          </p:nvSpPr>
          <p:spPr bwMode="auto">
            <a:xfrm>
              <a:off x="5837845" y="964407"/>
              <a:ext cx="6540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t>LAN</a:t>
              </a:r>
            </a:p>
          </p:txBody>
        </p:sp>
        <p:sp>
          <p:nvSpPr>
            <p:cNvPr id="17" name="Rectangle 10"/>
            <p:cNvSpPr>
              <a:spLocks noChangeArrowheads="1"/>
            </p:cNvSpPr>
            <p:nvPr/>
          </p:nvSpPr>
          <p:spPr bwMode="auto">
            <a:xfrm>
              <a:off x="6010882" y="26582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Driver support</a:t>
              </a:r>
            </a:p>
          </p:txBody>
        </p:sp>
        <p:sp>
          <p:nvSpPr>
            <p:cNvPr id="18" name="Rectangle 10"/>
            <p:cNvSpPr>
              <a:spLocks noChangeArrowheads="1"/>
            </p:cNvSpPr>
            <p:nvPr/>
          </p:nvSpPr>
          <p:spPr bwMode="auto">
            <a:xfrm>
              <a:off x="6017232" y="3102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Driver</a:t>
              </a:r>
            </a:p>
          </p:txBody>
        </p:sp>
      </p:grpSp>
    </p:spTree>
    <p:extLst>
      <p:ext uri="{BB962C8B-B14F-4D97-AF65-F5344CB8AC3E}">
        <p14:creationId xmlns:p14="http://schemas.microsoft.com/office/powerpoint/2010/main" val="4051077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Process Block execution time varies from block type to block type</a:t>
            </a:r>
          </a:p>
          <a:p>
            <a:pPr marL="0" indent="0">
              <a:buNone/>
            </a:pPr>
            <a:r>
              <a:rPr lang="en-US" altLang="ja-JP" dirty="0"/>
              <a:t>	AI on a PowerPC ~100,000/second (50% idle)</a:t>
            </a:r>
          </a:p>
          <a:p>
            <a:pPr marL="0" indent="0">
              <a:buNone/>
            </a:pPr>
            <a:r>
              <a:rPr lang="en-US" altLang="ja-JP" dirty="0"/>
              <a:t>	AI on a 68060 is ~18,000/second  (50% idle)</a:t>
            </a:r>
          </a:p>
          <a:p>
            <a:r>
              <a:rPr lang="en-US" altLang="ja-JP" dirty="0"/>
              <a:t>Fastest periodic scan rate is dependent on OS clock tick – 1 KHz</a:t>
            </a:r>
          </a:p>
          <a:p>
            <a:r>
              <a:rPr lang="en-US" altLang="ja-JP" dirty="0"/>
              <a:t>Interrupt scanning is limited by the CPU bandwidth (interrupt delay ~15usec)</a:t>
            </a:r>
          </a:p>
          <a:p>
            <a:r>
              <a:rPr lang="en-US" altLang="ja-JP" dirty="0"/>
              <a:t>Name resolution - 100,000/second - runs at  the lowest priority</a:t>
            </a:r>
          </a:p>
          <a:p>
            <a:r>
              <a:rPr lang="en-US" altLang="ja-JP" dirty="0"/>
              <a:t>Support to particular physical I/O is distinct from process logic - ASCII device type</a:t>
            </a:r>
          </a:p>
          <a:p>
            <a:endParaRPr lang="ja-JP" altLang="en-US" dirty="0"/>
          </a:p>
        </p:txBody>
      </p:sp>
      <p:sp>
        <p:nvSpPr>
          <p:cNvPr id="3" name="Title 2"/>
          <p:cNvSpPr>
            <a:spLocks noGrp="1"/>
          </p:cNvSpPr>
          <p:nvPr>
            <p:ph type="title"/>
          </p:nvPr>
        </p:nvSpPr>
        <p:spPr/>
        <p:txBody>
          <a:bodyPr/>
          <a:lstStyle/>
          <a:p>
            <a:r>
              <a:rPr lang="en-US" altLang="ja-JP"/>
              <a:t>EPICS Process Database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43</a:t>
            </a:fld>
            <a:endParaRPr lang="en-US"/>
          </a:p>
        </p:txBody>
      </p:sp>
      <p:sp>
        <p:nvSpPr>
          <p:cNvPr id="7" name="Text Box 4"/>
          <p:cNvSpPr txBox="1">
            <a:spLocks noChangeArrowheads="1"/>
          </p:cNvSpPr>
          <p:nvPr/>
        </p:nvSpPr>
        <p:spPr bwMode="auto">
          <a:xfrm>
            <a:off x="76200" y="5349240"/>
            <a:ext cx="9044897" cy="768096"/>
          </a:xfrm>
          <a:prstGeom prst="rect">
            <a:avLst/>
          </a:prstGeom>
          <a:solidFill>
            <a:srgbClr val="CCFF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08000" tIns="108000" rIns="108000" bIns="108000" anchor="ctr" anchorCtr="0">
            <a:noAutofit/>
          </a:bodyPr>
          <a:lstStyle/>
          <a:p>
            <a:pPr algn="ctr"/>
            <a:r>
              <a:rPr lang="en-US" altLang="ja-JP" dirty="0"/>
              <a:t>The numbers are just example with extremely old CPU, </a:t>
            </a:r>
            <a:br>
              <a:rPr lang="en-US" altLang="ja-JP" dirty="0"/>
            </a:br>
            <a:r>
              <a:rPr lang="en-US" altLang="ja-JP" dirty="0"/>
              <a:t>and probably no longer meaningful to a modern computer.</a:t>
            </a:r>
            <a:endParaRPr lang="en-US" altLang="ja-JP" b="1" dirty="0"/>
          </a:p>
        </p:txBody>
      </p:sp>
    </p:spTree>
    <p:extLst>
      <p:ext uri="{BB962C8B-B14F-4D97-AF65-F5344CB8AC3E}">
        <p14:creationId xmlns:p14="http://schemas.microsoft.com/office/powerpoint/2010/main" val="74275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Tx/>
              <a:buNone/>
            </a:pPr>
            <a:r>
              <a:rPr lang="en-US" altLang="ja-JP" dirty="0"/>
              <a:t>Control Systems (one way or another) have to deal with …</a:t>
            </a:r>
            <a:endParaRPr lang="en-US" altLang="ja-JP" b="1" dirty="0"/>
          </a:p>
          <a:p>
            <a:r>
              <a:rPr lang="en-US" altLang="ja-JP" b="1" dirty="0"/>
              <a:t>Distributed </a:t>
            </a:r>
            <a:r>
              <a:rPr lang="en-US" altLang="ja-JP" dirty="0"/>
              <a:t>end points and processes</a:t>
            </a:r>
          </a:p>
          <a:p>
            <a:pPr lvl="1"/>
            <a:r>
              <a:rPr lang="en-US" altLang="ja-JP" dirty="0"/>
              <a:t>Geographically over for example miles</a:t>
            </a:r>
          </a:p>
          <a:p>
            <a:pPr lvl="1"/>
            <a:r>
              <a:rPr lang="en-US" altLang="ja-JP" dirty="0"/>
              <a:t>Hundreds of thousands of signals, millions of process variables</a:t>
            </a:r>
          </a:p>
          <a:p>
            <a:r>
              <a:rPr lang="en-US" altLang="ja-JP" b="1" dirty="0"/>
              <a:t>Data Acquisition </a:t>
            </a:r>
            <a:r>
              <a:rPr lang="en-US" altLang="ja-JP" dirty="0"/>
              <a:t>(front end hardware)</a:t>
            </a:r>
          </a:p>
          <a:p>
            <a:r>
              <a:rPr lang="en-US" altLang="ja-JP" b="1" dirty="0"/>
              <a:t>Real-time </a:t>
            </a:r>
            <a:r>
              <a:rPr lang="en-US" altLang="ja-JP" dirty="0"/>
              <a:t>needs (where necessary)</a:t>
            </a:r>
          </a:p>
          <a:p>
            <a:r>
              <a:rPr lang="en-US" altLang="ja-JP" b="1" dirty="0"/>
              <a:t>Process control </a:t>
            </a:r>
            <a:r>
              <a:rPr lang="en-US" altLang="ja-JP" dirty="0"/>
              <a:t>(automation, feedback, PID controller)</a:t>
            </a:r>
          </a:p>
          <a:p>
            <a:r>
              <a:rPr lang="en-US" altLang="ja-JP" b="1" dirty="0"/>
              <a:t>Central Services </a:t>
            </a:r>
            <a:r>
              <a:rPr lang="en-US" altLang="ja-JP" dirty="0"/>
              <a:t>(Archive, Databases, Name Resolution)</a:t>
            </a:r>
          </a:p>
          <a:p>
            <a:r>
              <a:rPr lang="en-US" altLang="ja-JP" b="1" dirty="0"/>
              <a:t>Data transport </a:t>
            </a:r>
            <a:r>
              <a:rPr lang="en-US" altLang="ja-JP" dirty="0"/>
              <a:t>(control system protocol, network) </a:t>
            </a:r>
          </a:p>
          <a:p>
            <a:r>
              <a:rPr lang="en-US" altLang="ja-JP" b="1" dirty="0"/>
              <a:t>Security </a:t>
            </a:r>
            <a:r>
              <a:rPr lang="en-US" altLang="ja-JP" dirty="0"/>
              <a:t>(who</a:t>
            </a:r>
            <a:r>
              <a:rPr lang="ja-JP" altLang="en-US" dirty="0">
                <a:latin typeface="Arial"/>
              </a:rPr>
              <a:t>’</a:t>
            </a:r>
            <a:r>
              <a:rPr lang="en-US" altLang="ja-JP" dirty="0"/>
              <a:t>s allowed to do what from where?)</a:t>
            </a:r>
          </a:p>
          <a:p>
            <a:r>
              <a:rPr lang="en-US" altLang="ja-JP" b="1" dirty="0"/>
              <a:t>Time synchronization </a:t>
            </a:r>
            <a:r>
              <a:rPr lang="en-US" altLang="ja-JP" dirty="0"/>
              <a:t>(time stamps, cycle ids, etc.)</a:t>
            </a:r>
          </a:p>
          <a:p>
            <a:endParaRPr kumimoji="1" lang="ja-JP" altLang="en-US" dirty="0"/>
          </a:p>
        </p:txBody>
      </p:sp>
      <p:sp>
        <p:nvSpPr>
          <p:cNvPr id="3" name="Title 2"/>
          <p:cNvSpPr>
            <a:spLocks noGrp="1"/>
          </p:cNvSpPr>
          <p:nvPr>
            <p:ph type="title"/>
          </p:nvPr>
        </p:nvSpPr>
        <p:spPr>
          <a:xfrm>
            <a:off x="76200" y="72669"/>
            <a:ext cx="8991600" cy="911948"/>
          </a:xfrm>
        </p:spPr>
        <p:txBody>
          <a:bodyPr/>
          <a:lstStyle/>
          <a:p>
            <a:r>
              <a:rPr lang="en-US" altLang="ja-JP" dirty="0"/>
              <a:t>What is an Accelerator Control System?</a:t>
            </a:r>
            <a:br>
              <a:rPr lang="en-US" altLang="ja-JP" dirty="0"/>
            </a:br>
            <a:r>
              <a:rPr lang="en-US" altLang="ja-JP" dirty="0"/>
              <a:t>Technical Environment</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5</a:t>
            </a:fld>
            <a:endParaRPr lang="en-US"/>
          </a:p>
        </p:txBody>
      </p:sp>
      <p:sp>
        <p:nvSpPr>
          <p:cNvPr id="6" name="Text Box 4"/>
          <p:cNvSpPr txBox="1">
            <a:spLocks noChangeArrowheads="1"/>
          </p:cNvSpPr>
          <p:nvPr/>
        </p:nvSpPr>
        <p:spPr bwMode="auto">
          <a:xfrm>
            <a:off x="250825" y="5715000"/>
            <a:ext cx="8588375" cy="404520"/>
          </a:xfrm>
          <a:prstGeom prst="rect">
            <a:avLst/>
          </a:prstGeom>
          <a:solidFill>
            <a:srgbClr val="CCFF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08000" tIns="18288" rIns="108000" bIns="108000">
            <a:spAutoFit/>
          </a:bodyPr>
          <a:lstStyle/>
          <a:p>
            <a:r>
              <a:rPr lang="en-US" altLang="ja-JP" dirty="0"/>
              <a:t>that is: 	</a:t>
            </a:r>
            <a:r>
              <a:rPr lang="en-US" altLang="ja-JP" b="1" dirty="0"/>
              <a:t>Computers</a:t>
            </a:r>
            <a:r>
              <a:rPr lang="en-US" altLang="ja-JP" dirty="0"/>
              <a:t> (in different flavors) and </a:t>
            </a:r>
            <a:r>
              <a:rPr lang="en-US" altLang="ja-JP" b="1" dirty="0"/>
              <a:t>Computer Environment</a:t>
            </a:r>
          </a:p>
        </p:txBody>
      </p:sp>
    </p:spTree>
    <p:extLst>
      <p:ext uri="{BB962C8B-B14F-4D97-AF65-F5344CB8AC3E}">
        <p14:creationId xmlns:p14="http://schemas.microsoft.com/office/powerpoint/2010/main" val="36257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5562600"/>
            <a:ext cx="8990922" cy="609600"/>
          </a:xfrm>
        </p:spPr>
        <p:txBody>
          <a:bodyPr/>
          <a:lstStyle/>
          <a:p>
            <a:r>
              <a:rPr kumimoji="1" lang="en-US" altLang="ja-JP" dirty="0"/>
              <a:t>Prof Donald </a:t>
            </a:r>
            <a:r>
              <a:rPr kumimoji="1" lang="en-US" altLang="ja-JP" dirty="0" err="1"/>
              <a:t>Kerst</a:t>
            </a:r>
            <a:r>
              <a:rPr kumimoji="1" lang="en-US" altLang="ja-JP" dirty="0"/>
              <a:t> with the first </a:t>
            </a:r>
            <a:r>
              <a:rPr kumimoji="1" lang="en-US" altLang="ja-JP" dirty="0" err="1"/>
              <a:t>betatron</a:t>
            </a:r>
            <a:r>
              <a:rPr kumimoji="1" lang="en-US" altLang="ja-JP" dirty="0"/>
              <a:t> invented in 1940</a:t>
            </a:r>
            <a:br>
              <a:rPr kumimoji="1" lang="en-US" altLang="ja-JP" dirty="0"/>
            </a:br>
            <a:r>
              <a:rPr kumimoji="1" lang="en-US" altLang="ja-JP" dirty="0"/>
              <a:t>at the University of Illinois</a:t>
            </a:r>
            <a:endParaRPr kumimoji="1" lang="ja-JP" altLang="en-US" dirty="0"/>
          </a:p>
        </p:txBody>
      </p:sp>
      <p:sp>
        <p:nvSpPr>
          <p:cNvPr id="3" name="Title 2"/>
          <p:cNvSpPr>
            <a:spLocks noGrp="1"/>
          </p:cNvSpPr>
          <p:nvPr>
            <p:ph type="title"/>
          </p:nvPr>
        </p:nvSpPr>
        <p:spPr/>
        <p:txBody>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6</a:t>
            </a:fld>
            <a:endParaRPr lang="en-US"/>
          </a:p>
        </p:txBody>
      </p:sp>
      <p:pic>
        <p:nvPicPr>
          <p:cNvPr id="6" name="Picture 5"/>
          <p:cNvPicPr>
            <a:picLocks noChangeAspect="1"/>
          </p:cNvPicPr>
          <p:nvPr/>
        </p:nvPicPr>
        <p:blipFill>
          <a:blip r:embed="rId3"/>
          <a:stretch>
            <a:fillRect/>
          </a:stretch>
        </p:blipFill>
        <p:spPr>
          <a:xfrm>
            <a:off x="228600" y="1066800"/>
            <a:ext cx="7934325" cy="4419600"/>
          </a:xfrm>
          <a:prstGeom prst="rect">
            <a:avLst/>
          </a:prstGeom>
        </p:spPr>
      </p:pic>
      <p:sp>
        <p:nvSpPr>
          <p:cNvPr id="7" name="Oval 6"/>
          <p:cNvSpPr/>
          <p:nvPr/>
        </p:nvSpPr>
        <p:spPr>
          <a:xfrm>
            <a:off x="3962400" y="1905000"/>
            <a:ext cx="2286000" cy="6858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TextBox 7"/>
          <p:cNvSpPr txBox="1"/>
          <p:nvPr/>
        </p:nvSpPr>
        <p:spPr>
          <a:xfrm>
            <a:off x="3962400" y="1524000"/>
            <a:ext cx="1377826" cy="369332"/>
          </a:xfrm>
          <a:prstGeom prst="rect">
            <a:avLst/>
          </a:prstGeom>
          <a:solidFill>
            <a:schemeClr val="accent3">
              <a:lumMod val="40000"/>
              <a:lumOff val="60000"/>
            </a:schemeClr>
          </a:solidFill>
        </p:spPr>
        <p:txBody>
          <a:bodyPr wrap="none" rtlCol="0">
            <a:spAutoFit/>
          </a:bodyPr>
          <a:lstStyle/>
          <a:p>
            <a:r>
              <a:rPr kumimoji="1" lang="en-US" altLang="ja-JP" dirty="0"/>
              <a:t>Diagnostics</a:t>
            </a:r>
            <a:endParaRPr kumimoji="1" lang="ja-JP" altLang="en-US" dirty="0"/>
          </a:p>
        </p:txBody>
      </p:sp>
      <p:sp>
        <p:nvSpPr>
          <p:cNvPr id="9" name="Oval 8"/>
          <p:cNvSpPr/>
          <p:nvPr/>
        </p:nvSpPr>
        <p:spPr>
          <a:xfrm>
            <a:off x="2667000" y="3810000"/>
            <a:ext cx="2286000" cy="12954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TextBox 9"/>
          <p:cNvSpPr txBox="1"/>
          <p:nvPr/>
        </p:nvSpPr>
        <p:spPr>
          <a:xfrm>
            <a:off x="4648200" y="4964668"/>
            <a:ext cx="1018728" cy="369332"/>
          </a:xfrm>
          <a:prstGeom prst="rect">
            <a:avLst/>
          </a:prstGeom>
          <a:solidFill>
            <a:schemeClr val="accent3">
              <a:lumMod val="40000"/>
              <a:lumOff val="60000"/>
            </a:schemeClr>
          </a:solidFill>
        </p:spPr>
        <p:txBody>
          <a:bodyPr wrap="none" rtlCol="0">
            <a:spAutoFit/>
          </a:bodyPr>
          <a:lstStyle/>
          <a:p>
            <a:r>
              <a:rPr kumimoji="1" lang="en-US" altLang="ja-JP" dirty="0"/>
              <a:t>Settings</a:t>
            </a:r>
            <a:endParaRPr kumimoji="1" lang="ja-JP" altLang="en-US" dirty="0"/>
          </a:p>
        </p:txBody>
      </p:sp>
      <p:sp>
        <p:nvSpPr>
          <p:cNvPr id="11" name="Oval 10"/>
          <p:cNvSpPr/>
          <p:nvPr/>
        </p:nvSpPr>
        <p:spPr>
          <a:xfrm>
            <a:off x="6019800" y="1066800"/>
            <a:ext cx="1752600" cy="12192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TextBox 11"/>
          <p:cNvSpPr txBox="1"/>
          <p:nvPr/>
        </p:nvSpPr>
        <p:spPr>
          <a:xfrm>
            <a:off x="7740266" y="1328580"/>
            <a:ext cx="1403734" cy="923330"/>
          </a:xfrm>
          <a:prstGeom prst="rect">
            <a:avLst/>
          </a:prstGeom>
          <a:solidFill>
            <a:schemeClr val="accent3">
              <a:lumMod val="40000"/>
              <a:lumOff val="60000"/>
            </a:schemeClr>
          </a:solidFill>
        </p:spPr>
        <p:txBody>
          <a:bodyPr wrap="square" rtlCol="0">
            <a:spAutoFit/>
          </a:bodyPr>
          <a:lstStyle/>
          <a:p>
            <a:r>
              <a:rPr kumimoji="1" lang="en-US" altLang="ja-JP" dirty="0"/>
              <a:t>Accelerator</a:t>
            </a:r>
            <a:br>
              <a:rPr kumimoji="1" lang="en-US" altLang="ja-JP" dirty="0"/>
            </a:br>
            <a:r>
              <a:rPr kumimoji="1" lang="en-US" altLang="ja-JP" dirty="0"/>
              <a:t>Control</a:t>
            </a:r>
            <a:br>
              <a:rPr kumimoji="1" lang="en-US" altLang="ja-JP" dirty="0"/>
            </a:br>
            <a:r>
              <a:rPr kumimoji="1" lang="en-US" altLang="ja-JP" dirty="0"/>
              <a:t>System</a:t>
            </a:r>
            <a:endParaRPr kumimoji="1" lang="ja-JP" altLang="en-US" dirty="0"/>
          </a:p>
        </p:txBody>
      </p:sp>
    </p:spTree>
    <p:extLst>
      <p:ext uri="{BB962C8B-B14F-4D97-AF65-F5344CB8AC3E}">
        <p14:creationId xmlns:p14="http://schemas.microsoft.com/office/powerpoint/2010/main" val="290841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7</a:t>
            </a:fld>
            <a:endParaRPr lang="en-US"/>
          </a:p>
        </p:txBody>
      </p:sp>
      <p:pic>
        <p:nvPicPr>
          <p:cNvPr id="11" name="Picture 10"/>
          <p:cNvPicPr>
            <a:picLocks noChangeAspect="1"/>
          </p:cNvPicPr>
          <p:nvPr/>
        </p:nvPicPr>
        <p:blipFill>
          <a:blip r:embed="rId2"/>
          <a:stretch>
            <a:fillRect/>
          </a:stretch>
        </p:blipFill>
        <p:spPr>
          <a:xfrm>
            <a:off x="4582316" y="3962400"/>
            <a:ext cx="4409284" cy="2798862"/>
          </a:xfrm>
          <a:prstGeom prst="rect">
            <a:avLst/>
          </a:prstGeom>
        </p:spPr>
      </p:pic>
      <p:sp>
        <p:nvSpPr>
          <p:cNvPr id="12" name="TextBox 11"/>
          <p:cNvSpPr txBox="1"/>
          <p:nvPr/>
        </p:nvSpPr>
        <p:spPr>
          <a:xfrm>
            <a:off x="4572000" y="6400800"/>
            <a:ext cx="2199152" cy="369332"/>
          </a:xfrm>
          <a:prstGeom prst="rect">
            <a:avLst/>
          </a:prstGeom>
          <a:noFill/>
        </p:spPr>
        <p:txBody>
          <a:bodyPr wrap="none" rtlCol="0">
            <a:spAutoFit/>
          </a:bodyPr>
          <a:lstStyle/>
          <a:p>
            <a:r>
              <a:rPr kumimoji="1" lang="en-US" altLang="ja-JP" dirty="0">
                <a:solidFill>
                  <a:schemeClr val="bg1"/>
                </a:solidFill>
              </a:rPr>
              <a:t>NSLS II, BNL, 2013</a:t>
            </a:r>
            <a:endParaRPr kumimoji="1" lang="ja-JP" altLang="en-US" dirty="0">
              <a:solidFill>
                <a:schemeClr val="bg1"/>
              </a:solidFill>
            </a:endParaRPr>
          </a:p>
        </p:txBody>
      </p:sp>
      <p:pic>
        <p:nvPicPr>
          <p:cNvPr id="13" name="Picture 12"/>
          <p:cNvPicPr>
            <a:picLocks noChangeAspect="1"/>
          </p:cNvPicPr>
          <p:nvPr/>
        </p:nvPicPr>
        <p:blipFill>
          <a:blip r:embed="rId3"/>
          <a:stretch>
            <a:fillRect/>
          </a:stretch>
        </p:blipFill>
        <p:spPr>
          <a:xfrm>
            <a:off x="4800601" y="1035695"/>
            <a:ext cx="4267199" cy="2875359"/>
          </a:xfrm>
          <a:prstGeom prst="rect">
            <a:avLst/>
          </a:prstGeom>
        </p:spPr>
      </p:pic>
      <p:sp>
        <p:nvSpPr>
          <p:cNvPr id="14" name="TextBox 13"/>
          <p:cNvSpPr txBox="1"/>
          <p:nvPr/>
        </p:nvSpPr>
        <p:spPr>
          <a:xfrm>
            <a:off x="4724400" y="3505200"/>
            <a:ext cx="2771725" cy="369332"/>
          </a:xfrm>
          <a:prstGeom prst="rect">
            <a:avLst/>
          </a:prstGeom>
          <a:noFill/>
        </p:spPr>
        <p:txBody>
          <a:bodyPr wrap="none" rtlCol="0">
            <a:spAutoFit/>
          </a:bodyPr>
          <a:lstStyle/>
          <a:p>
            <a:r>
              <a:rPr kumimoji="1" lang="en-US" altLang="ja-JP" dirty="0">
                <a:solidFill>
                  <a:schemeClr val="bg1"/>
                </a:solidFill>
              </a:rPr>
              <a:t>Cyclotron, TRIUMF, 1980</a:t>
            </a:r>
            <a:endParaRPr kumimoji="1" lang="ja-JP" altLang="en-US" dirty="0">
              <a:solidFill>
                <a:schemeClr val="bg1"/>
              </a:solidFill>
            </a:endParaRPr>
          </a:p>
        </p:txBody>
      </p:sp>
      <p:pic>
        <p:nvPicPr>
          <p:cNvPr id="15" name="Picture 14" descr="3239773228_174cd99560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3962400"/>
            <a:ext cx="4343400" cy="2829148"/>
          </a:xfrm>
          <a:prstGeom prst="rect">
            <a:avLst/>
          </a:prstGeom>
        </p:spPr>
      </p:pic>
      <p:sp>
        <p:nvSpPr>
          <p:cNvPr id="16" name="TextBox 15"/>
          <p:cNvSpPr txBox="1"/>
          <p:nvPr/>
        </p:nvSpPr>
        <p:spPr>
          <a:xfrm>
            <a:off x="152400" y="6400800"/>
            <a:ext cx="1967205" cy="369332"/>
          </a:xfrm>
          <a:prstGeom prst="rect">
            <a:avLst/>
          </a:prstGeom>
          <a:noFill/>
        </p:spPr>
        <p:txBody>
          <a:bodyPr wrap="none" rtlCol="0">
            <a:spAutoFit/>
          </a:bodyPr>
          <a:lstStyle/>
          <a:p>
            <a:r>
              <a:rPr kumimoji="1" lang="en-US" altLang="ja-JP">
                <a:solidFill>
                  <a:schemeClr val="bg1"/>
                </a:solidFill>
              </a:rPr>
              <a:t>RHIC, </a:t>
            </a:r>
            <a:r>
              <a:rPr kumimoji="1" lang="en-US" altLang="ja-JP" dirty="0">
                <a:solidFill>
                  <a:schemeClr val="bg1"/>
                </a:solidFill>
              </a:rPr>
              <a:t>BNL, 2002</a:t>
            </a:r>
            <a:endParaRPr kumimoji="1" lang="ja-JP" altLang="en-US" dirty="0">
              <a:solidFill>
                <a:schemeClr val="bg1"/>
              </a:solidFill>
            </a:endParaRPr>
          </a:p>
        </p:txBody>
      </p:sp>
      <p:pic>
        <p:nvPicPr>
          <p:cNvPr id="17" name="Picture 16"/>
          <p:cNvPicPr>
            <a:picLocks noChangeAspect="1"/>
          </p:cNvPicPr>
          <p:nvPr/>
        </p:nvPicPr>
        <p:blipFill>
          <a:blip r:embed="rId5"/>
          <a:stretch>
            <a:fillRect/>
          </a:stretch>
        </p:blipFill>
        <p:spPr>
          <a:xfrm>
            <a:off x="87170" y="1100678"/>
            <a:ext cx="4586479" cy="2556922"/>
          </a:xfrm>
          <a:prstGeom prst="rect">
            <a:avLst/>
          </a:prstGeom>
        </p:spPr>
      </p:pic>
      <p:sp>
        <p:nvSpPr>
          <p:cNvPr id="10" name="TextBox 9"/>
          <p:cNvSpPr txBox="1"/>
          <p:nvPr/>
        </p:nvSpPr>
        <p:spPr>
          <a:xfrm>
            <a:off x="152400" y="3276600"/>
            <a:ext cx="1904049" cy="369332"/>
          </a:xfrm>
          <a:prstGeom prst="rect">
            <a:avLst/>
          </a:prstGeom>
          <a:noFill/>
        </p:spPr>
        <p:txBody>
          <a:bodyPr wrap="none" rtlCol="0">
            <a:spAutoFit/>
          </a:bodyPr>
          <a:lstStyle/>
          <a:p>
            <a:r>
              <a:rPr kumimoji="1" lang="en-US" altLang="ja-JP" dirty="0">
                <a:solidFill>
                  <a:schemeClr val="bg1"/>
                </a:solidFill>
              </a:rPr>
              <a:t>AGS, BNL, 1966</a:t>
            </a:r>
            <a:endParaRPr kumimoji="1" lang="ja-JP" altLang="en-US" dirty="0">
              <a:solidFill>
                <a:schemeClr val="bg1"/>
              </a:solidFill>
            </a:endParaRPr>
          </a:p>
        </p:txBody>
      </p:sp>
    </p:spTree>
    <p:extLst>
      <p:ext uri="{BB962C8B-B14F-4D97-AF65-F5344CB8AC3E}">
        <p14:creationId xmlns:p14="http://schemas.microsoft.com/office/powerpoint/2010/main" val="25788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67719"/>
            <a:ext cx="8991600" cy="921848"/>
          </a:xfrm>
        </p:spPr>
        <p:txBody>
          <a:bodyPr/>
          <a:lstStyle/>
          <a:p>
            <a:r>
              <a:rPr lang="en-US" altLang="ja-JP" dirty="0"/>
              <a:t>Solutions: Different Control System Examples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8</a:t>
            </a:fld>
            <a:endParaRPr lang="en-US"/>
          </a:p>
        </p:txBody>
      </p:sp>
      <p:sp>
        <p:nvSpPr>
          <p:cNvPr id="8" name="Rectangle 3"/>
          <p:cNvSpPr txBox="1">
            <a:spLocks noChangeArrowheads="1"/>
          </p:cNvSpPr>
          <p:nvPr/>
        </p:nvSpPr>
        <p:spPr bwMode="auto">
          <a:xfrm>
            <a:off x="250825" y="1111248"/>
            <a:ext cx="1654175" cy="47561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pPr>
              <a:buFontTx/>
              <a:buNone/>
            </a:pPr>
            <a:r>
              <a:rPr lang="en-US" altLang="ja-JP" sz="1800" dirty="0"/>
              <a:t>System Name:</a:t>
            </a:r>
          </a:p>
          <a:p>
            <a:r>
              <a:rPr lang="en-US" altLang="ja-JP" sz="1800" b="1" dirty="0"/>
              <a:t>EPICS</a:t>
            </a:r>
          </a:p>
          <a:p>
            <a:r>
              <a:rPr lang="en-US" altLang="ja-JP" sz="1800" b="1" dirty="0"/>
              <a:t>TANGO</a:t>
            </a:r>
          </a:p>
          <a:p>
            <a:endParaRPr lang="en-US" altLang="ja-JP" sz="1800" dirty="0"/>
          </a:p>
          <a:p>
            <a:endParaRPr lang="en-US" altLang="ja-JP" sz="1800" dirty="0"/>
          </a:p>
          <a:p>
            <a:endParaRPr lang="en-US" altLang="ja-JP" sz="1800" dirty="0"/>
          </a:p>
          <a:p>
            <a:r>
              <a:rPr lang="en-US" altLang="ja-JP" sz="1800" b="1" dirty="0"/>
              <a:t>DOOCS</a:t>
            </a:r>
          </a:p>
          <a:p>
            <a:r>
              <a:rPr lang="en-US" altLang="ja-JP" sz="1800" b="1" dirty="0"/>
              <a:t>ACS</a:t>
            </a:r>
          </a:p>
          <a:p>
            <a:endParaRPr lang="en-US" altLang="ja-JP" sz="1800" dirty="0"/>
          </a:p>
          <a:p>
            <a:pPr>
              <a:buFontTx/>
              <a:buNone/>
            </a:pPr>
            <a:endParaRPr lang="en-US" altLang="ja-JP" sz="1800" dirty="0"/>
          </a:p>
          <a:p>
            <a:r>
              <a:rPr lang="en-US" altLang="ja-JP" sz="1800" b="1" dirty="0"/>
              <a:t>SCADA</a:t>
            </a:r>
            <a:br>
              <a:rPr lang="en-US" altLang="ja-JP" sz="1800" b="1" dirty="0"/>
            </a:br>
            <a:r>
              <a:rPr lang="en-US" altLang="ja-JP" sz="1800" b="1" dirty="0"/>
              <a:t>(PVSS)</a:t>
            </a:r>
            <a:endParaRPr lang="en-US" altLang="ja-JP" sz="1800" dirty="0"/>
          </a:p>
        </p:txBody>
      </p:sp>
      <p:grpSp>
        <p:nvGrpSpPr>
          <p:cNvPr id="9" name="Group 13"/>
          <p:cNvGrpSpPr>
            <a:grpSpLocks/>
          </p:cNvGrpSpPr>
          <p:nvPr/>
        </p:nvGrpSpPr>
        <p:grpSpPr bwMode="auto">
          <a:xfrm>
            <a:off x="2633662" y="1743071"/>
            <a:ext cx="5976938" cy="757238"/>
            <a:chOff x="1746" y="1332"/>
            <a:chExt cx="3765" cy="477"/>
          </a:xfrm>
        </p:grpSpPr>
        <p:sp>
          <p:nvSpPr>
            <p:cNvPr id="10" name="Text Box 7"/>
            <p:cNvSpPr txBox="1">
              <a:spLocks noChangeArrowheads="1"/>
            </p:cNvSpPr>
            <p:nvPr/>
          </p:nvSpPr>
          <p:spPr bwMode="auto">
            <a:xfrm>
              <a:off x="1746" y="1344"/>
              <a:ext cx="1860" cy="465"/>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Bugs are already found</a:t>
              </a:r>
              <a:br>
                <a:rPr lang="en-US" altLang="ja-JP" sz="1600" dirty="0"/>
              </a:br>
              <a:endParaRPr lang="en-US" altLang="ja-JP" sz="1600" dirty="0"/>
            </a:p>
          </p:txBody>
        </p:sp>
        <p:sp>
          <p:nvSpPr>
            <p:cNvPr id="11" name="Text Box 8"/>
            <p:cNvSpPr txBox="1">
              <a:spLocks noChangeArrowheads="1"/>
            </p:cNvSpPr>
            <p:nvPr/>
          </p:nvSpPr>
          <p:spPr bwMode="auto">
            <a:xfrm>
              <a:off x="3787" y="1332"/>
              <a:ext cx="1724" cy="46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a:t>
              </a:r>
            </a:p>
            <a:p>
              <a:r>
                <a:rPr lang="en-US" altLang="ja-JP" sz="1600" dirty="0"/>
                <a:t>Learning curve to adapt</a:t>
              </a:r>
            </a:p>
            <a:p>
              <a:r>
                <a:rPr lang="en-US" altLang="ja-JP" sz="1600" dirty="0"/>
                <a:t>to your problems</a:t>
              </a:r>
            </a:p>
          </p:txBody>
        </p:sp>
      </p:grpSp>
      <p:grpSp>
        <p:nvGrpSpPr>
          <p:cNvPr id="12" name="Group 14"/>
          <p:cNvGrpSpPr>
            <a:grpSpLocks/>
          </p:cNvGrpSpPr>
          <p:nvPr/>
        </p:nvGrpSpPr>
        <p:grpSpPr bwMode="auto">
          <a:xfrm>
            <a:off x="2700338" y="3805235"/>
            <a:ext cx="6048375" cy="738187"/>
            <a:chOff x="1701" y="2659"/>
            <a:chExt cx="3810" cy="465"/>
          </a:xfrm>
        </p:grpSpPr>
        <p:sp>
          <p:nvSpPr>
            <p:cNvPr id="13" name="Text Box 9"/>
            <p:cNvSpPr txBox="1">
              <a:spLocks noChangeArrowheads="1"/>
            </p:cNvSpPr>
            <p:nvPr/>
          </p:nvSpPr>
          <p:spPr bwMode="auto">
            <a:xfrm>
              <a:off x="1701" y="2659"/>
              <a:ext cx="1950" cy="465"/>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Your problems solved</a:t>
              </a:r>
            </a:p>
            <a:p>
              <a:r>
                <a:rPr lang="en-US" altLang="ja-JP" sz="1600" dirty="0"/>
                <a:t>perfectly</a:t>
              </a:r>
            </a:p>
          </p:txBody>
        </p:sp>
        <p:sp>
          <p:nvSpPr>
            <p:cNvPr id="14" name="Text Box 11"/>
            <p:cNvSpPr txBox="1">
              <a:spLocks noChangeArrowheads="1"/>
            </p:cNvSpPr>
            <p:nvPr/>
          </p:nvSpPr>
          <p:spPr bwMode="auto">
            <a:xfrm>
              <a:off x="3833" y="2659"/>
              <a:ext cx="1678" cy="46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You are on your own</a:t>
              </a:r>
            </a:p>
            <a:p>
              <a:r>
                <a:rPr lang="en-US" altLang="ja-JP" sz="1600" dirty="0"/>
                <a:t>(no one can help)</a:t>
              </a:r>
            </a:p>
          </p:txBody>
        </p:sp>
      </p:grpSp>
      <p:grpSp>
        <p:nvGrpSpPr>
          <p:cNvPr id="15" name="Group 15"/>
          <p:cNvGrpSpPr>
            <a:grpSpLocks/>
          </p:cNvGrpSpPr>
          <p:nvPr/>
        </p:nvGrpSpPr>
        <p:grpSpPr bwMode="auto">
          <a:xfrm>
            <a:off x="2771775" y="5373686"/>
            <a:ext cx="5976938" cy="493713"/>
            <a:chOff x="1746" y="3702"/>
            <a:chExt cx="3765" cy="311"/>
          </a:xfrm>
        </p:grpSpPr>
        <p:sp>
          <p:nvSpPr>
            <p:cNvPr id="16" name="Text Box 10"/>
            <p:cNvSpPr txBox="1">
              <a:spLocks noChangeArrowheads="1"/>
            </p:cNvSpPr>
            <p:nvPr/>
          </p:nvSpPr>
          <p:spPr bwMode="auto">
            <a:xfrm>
              <a:off x="1746" y="3703"/>
              <a:ext cx="1905" cy="310"/>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Outsource your problems</a:t>
              </a:r>
            </a:p>
          </p:txBody>
        </p:sp>
        <p:sp>
          <p:nvSpPr>
            <p:cNvPr id="17" name="Text Box 12"/>
            <p:cNvSpPr txBox="1">
              <a:spLocks noChangeArrowheads="1"/>
            </p:cNvSpPr>
            <p:nvPr/>
          </p:nvSpPr>
          <p:spPr bwMode="auto">
            <a:xfrm>
              <a:off x="3833" y="3702"/>
              <a:ext cx="1678" cy="310"/>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Expensive</a:t>
              </a:r>
            </a:p>
          </p:txBody>
        </p:sp>
      </p:grpSp>
      <p:grpSp>
        <p:nvGrpSpPr>
          <p:cNvPr id="18" name="Group 19"/>
          <p:cNvGrpSpPr>
            <a:grpSpLocks/>
          </p:cNvGrpSpPr>
          <p:nvPr/>
        </p:nvGrpSpPr>
        <p:grpSpPr bwMode="auto">
          <a:xfrm>
            <a:off x="2195513" y="1263647"/>
            <a:ext cx="2681288" cy="863600"/>
            <a:chOff x="1383" y="709"/>
            <a:chExt cx="1689" cy="544"/>
          </a:xfrm>
        </p:grpSpPr>
        <p:sp>
          <p:nvSpPr>
            <p:cNvPr id="19" name="Text Box 4"/>
            <p:cNvSpPr txBox="1">
              <a:spLocks noChangeArrowheads="1"/>
            </p:cNvSpPr>
            <p:nvPr/>
          </p:nvSpPr>
          <p:spPr bwMode="auto">
            <a:xfrm>
              <a:off x="1701" y="709"/>
              <a:ext cx="1371"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Collaborations:</a:t>
              </a:r>
            </a:p>
            <a:p>
              <a:r>
                <a:rPr lang="en-US" altLang="ja-JP" sz="1400" dirty="0"/>
                <a:t>Used at more than one Lab</a:t>
              </a:r>
            </a:p>
          </p:txBody>
        </p:sp>
        <p:sp>
          <p:nvSpPr>
            <p:cNvPr id="20" name="AutoShape 16"/>
            <p:cNvSpPr>
              <a:spLocks/>
            </p:cNvSpPr>
            <p:nvPr/>
          </p:nvSpPr>
          <p:spPr bwMode="auto">
            <a:xfrm>
              <a:off x="1383" y="799"/>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1" name="Group 20"/>
          <p:cNvGrpSpPr>
            <a:grpSpLocks/>
          </p:cNvGrpSpPr>
          <p:nvPr/>
        </p:nvGrpSpPr>
        <p:grpSpPr bwMode="auto">
          <a:xfrm>
            <a:off x="2195513" y="3352800"/>
            <a:ext cx="3111500" cy="792163"/>
            <a:chOff x="1383" y="2115"/>
            <a:chExt cx="1960" cy="499"/>
          </a:xfrm>
        </p:grpSpPr>
        <p:sp>
          <p:nvSpPr>
            <p:cNvPr id="22" name="Text Box 5"/>
            <p:cNvSpPr txBox="1">
              <a:spLocks noChangeArrowheads="1"/>
            </p:cNvSpPr>
            <p:nvPr/>
          </p:nvSpPr>
          <p:spPr bwMode="auto">
            <a:xfrm>
              <a:off x="1746" y="2115"/>
              <a:ext cx="1597"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a:t>Single Site Systems:</a:t>
              </a:r>
            </a:p>
            <a:p>
              <a:r>
                <a:rPr lang="en-US" altLang="ja-JP" sz="1400"/>
                <a:t>Developed and used in one Lab</a:t>
              </a:r>
            </a:p>
          </p:txBody>
        </p:sp>
        <p:sp>
          <p:nvSpPr>
            <p:cNvPr id="23" name="AutoShape 17"/>
            <p:cNvSpPr>
              <a:spLocks/>
            </p:cNvSpPr>
            <p:nvPr/>
          </p:nvSpPr>
          <p:spPr bwMode="auto">
            <a:xfrm>
              <a:off x="1383" y="2160"/>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4" name="Group 21"/>
          <p:cNvGrpSpPr>
            <a:grpSpLocks/>
          </p:cNvGrpSpPr>
          <p:nvPr/>
        </p:nvGrpSpPr>
        <p:grpSpPr bwMode="auto">
          <a:xfrm>
            <a:off x="2195513" y="5014909"/>
            <a:ext cx="2182813" cy="431800"/>
            <a:chOff x="1383" y="3476"/>
            <a:chExt cx="1375" cy="272"/>
          </a:xfrm>
        </p:grpSpPr>
        <p:sp>
          <p:nvSpPr>
            <p:cNvPr id="25" name="Text Box 6"/>
            <p:cNvSpPr txBox="1">
              <a:spLocks noChangeArrowheads="1"/>
            </p:cNvSpPr>
            <p:nvPr/>
          </p:nvSpPr>
          <p:spPr bwMode="auto">
            <a:xfrm>
              <a:off x="1746" y="3476"/>
              <a:ext cx="1012" cy="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Commercial System</a:t>
              </a:r>
            </a:p>
          </p:txBody>
        </p:sp>
        <p:sp>
          <p:nvSpPr>
            <p:cNvPr id="26" name="AutoShape 18"/>
            <p:cNvSpPr>
              <a:spLocks/>
            </p:cNvSpPr>
            <p:nvPr/>
          </p:nvSpPr>
          <p:spPr bwMode="auto">
            <a:xfrm>
              <a:off x="1383" y="3521"/>
              <a:ext cx="136" cy="227"/>
            </a:xfrm>
            <a:prstGeom prst="rightBrace">
              <a:avLst>
                <a:gd name="adj1" fmla="val 1390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spTree>
    <p:extLst>
      <p:ext uri="{BB962C8B-B14F-4D97-AF65-F5344CB8AC3E}">
        <p14:creationId xmlns:p14="http://schemas.microsoft.com/office/powerpoint/2010/main" val="322335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b="1" dirty="0"/>
              <a:t>EPICS</a:t>
            </a:r>
            <a:r>
              <a:rPr lang="en-US" altLang="ja-JP" dirty="0"/>
              <a:t> (</a:t>
            </a:r>
            <a:r>
              <a:rPr lang="en-US" altLang="ja-JP" b="1" u="sng" dirty="0">
                <a:solidFill>
                  <a:srgbClr val="FF0000"/>
                </a:solidFill>
              </a:rPr>
              <a:t>E</a:t>
            </a:r>
            <a:r>
              <a:rPr lang="en-US" altLang="ja-JP" dirty="0"/>
              <a:t>xperimental </a:t>
            </a:r>
            <a:r>
              <a:rPr lang="en-US" altLang="ja-JP" b="1" u="sng" dirty="0">
                <a:solidFill>
                  <a:srgbClr val="FF0000"/>
                </a:solidFill>
              </a:rPr>
              <a:t>P</a:t>
            </a:r>
            <a:r>
              <a:rPr lang="en-US" altLang="ja-JP" dirty="0"/>
              <a:t>hysics and </a:t>
            </a:r>
            <a:r>
              <a:rPr lang="en-US" altLang="ja-JP" b="1" u="sng" dirty="0">
                <a:solidFill>
                  <a:srgbClr val="FF0000"/>
                </a:solidFill>
              </a:rPr>
              <a:t>I</a:t>
            </a:r>
            <a:r>
              <a:rPr lang="en-US" altLang="ja-JP" dirty="0"/>
              <a:t>ndustrial </a:t>
            </a:r>
            <a:r>
              <a:rPr lang="en-US" altLang="ja-JP" b="1" u="sng" dirty="0">
                <a:solidFill>
                  <a:srgbClr val="FF0000"/>
                </a:solidFill>
              </a:rPr>
              <a:t>C</a:t>
            </a:r>
            <a:r>
              <a:rPr lang="en-US" altLang="ja-JP" dirty="0"/>
              <a:t>ontrol </a:t>
            </a:r>
            <a:r>
              <a:rPr lang="en-US" altLang="ja-JP" b="1" u="sng" dirty="0">
                <a:solidFill>
                  <a:srgbClr val="FF0000"/>
                </a:solidFill>
              </a:rPr>
              <a:t>S</a:t>
            </a:r>
            <a:r>
              <a:rPr lang="en-US" altLang="ja-JP" dirty="0"/>
              <a:t>ystem)</a:t>
            </a:r>
          </a:p>
          <a:p>
            <a:pPr lvl="1"/>
            <a:r>
              <a:rPr lang="en-US" altLang="ja-JP" dirty="0"/>
              <a:t>a collaboration</a:t>
            </a:r>
          </a:p>
          <a:p>
            <a:pPr lvl="1"/>
            <a:r>
              <a:rPr lang="en-US" altLang="ja-JP" dirty="0"/>
              <a:t>a set of software tools and applications</a:t>
            </a:r>
          </a:p>
          <a:p>
            <a:pPr lvl="1"/>
            <a:r>
              <a:rPr lang="en-US" altLang="ja-JP" dirty="0"/>
              <a:t>a control system architecture</a:t>
            </a:r>
          </a:p>
          <a:p>
            <a:pPr lvl="2"/>
            <a:r>
              <a:rPr lang="en-US" altLang="ja-JP" dirty="0"/>
              <a:t>supports distributed control systems for large </a:t>
            </a:r>
            <a:br>
              <a:rPr lang="en-US" altLang="ja-JP" dirty="0"/>
            </a:br>
            <a:r>
              <a:rPr lang="en-US" altLang="ja-JP" dirty="0"/>
              <a:t>research facilities like charged particle accelerators</a:t>
            </a:r>
          </a:p>
          <a:p>
            <a:pPr lvl="2"/>
            <a:r>
              <a:rPr lang="en-US" altLang="ja-JP" dirty="0"/>
              <a:t>distributed software over the network</a:t>
            </a:r>
          </a:p>
          <a:p>
            <a:pPr lvl="1">
              <a:buFontTx/>
              <a:buChar char="•"/>
            </a:pPr>
            <a:r>
              <a:rPr lang="en-US" altLang="ja-JP" dirty="0"/>
              <a:t> use Client/Server methods</a:t>
            </a:r>
          </a:p>
          <a:p>
            <a:pPr lvl="1">
              <a:buFontTx/>
              <a:buChar char="•"/>
            </a:pPr>
            <a:r>
              <a:rPr lang="en-US" altLang="ja-JP" dirty="0"/>
              <a:t> use the Channel Access (CA) network protocol</a:t>
            </a:r>
          </a:p>
          <a:p>
            <a:r>
              <a:rPr lang="en-US" altLang="ja-JP" dirty="0"/>
              <a:t>A </a:t>
            </a:r>
            <a:r>
              <a:rPr lang="en-US" altLang="ja-JP" b="1" dirty="0">
                <a:solidFill>
                  <a:srgbClr val="FF0000"/>
                </a:solidFill>
              </a:rPr>
              <a:t>collaboration</a:t>
            </a:r>
            <a:r>
              <a:rPr lang="en-US" altLang="ja-JP" dirty="0"/>
              <a:t> started in 1989 between Los Alamos National Laboratory (GTA) and Argonne National Laboratory (APS)</a:t>
            </a:r>
          </a:p>
          <a:p>
            <a:pPr lvl="1"/>
            <a:endParaRPr lang="en-US" altLang="ja-JP" dirty="0"/>
          </a:p>
          <a:p>
            <a:pPr lvl="1"/>
            <a:endParaRPr lang="en-US" altLang="ja-JP" dirty="0"/>
          </a:p>
          <a:p>
            <a:r>
              <a:rPr lang="en-US" altLang="ja-JP" dirty="0"/>
              <a:t>More than 150 licenses agreements were signed, before EPICS became Open Source in 2004</a:t>
            </a:r>
          </a:p>
          <a:p>
            <a:pPr lvl="1"/>
            <a:r>
              <a:rPr lang="en-US" altLang="ja-JP" dirty="0">
                <a:hlinkClick r:id="rId3"/>
              </a:rPr>
              <a:t>http://www.aps.anl.gov/epics/</a:t>
            </a:r>
            <a:endParaRPr lang="en-US" altLang="ja-JP" dirty="0"/>
          </a:p>
          <a:p>
            <a:pPr>
              <a:buFontTx/>
              <a:buNone/>
            </a:pPr>
            <a:r>
              <a:rPr lang="en-US" altLang="ja-JP" dirty="0"/>
              <a:t>	</a:t>
            </a:r>
          </a:p>
          <a:p>
            <a:endParaRPr kumimoji="1" lang="ja-JP" altLang="en-US" dirty="0"/>
          </a:p>
        </p:txBody>
      </p:sp>
      <p:sp>
        <p:nvSpPr>
          <p:cNvPr id="3" name="Title 2"/>
          <p:cNvSpPr>
            <a:spLocks noGrp="1"/>
          </p:cNvSpPr>
          <p:nvPr>
            <p:ph type="title"/>
          </p:nvPr>
        </p:nvSpPr>
        <p:spPr/>
        <p:txBody>
          <a:bodyPr/>
          <a:lstStyle/>
          <a:p>
            <a:r>
              <a:rPr lang="en-US" altLang="ja-JP" dirty="0"/>
              <a:t>What is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9</a:t>
            </a:fld>
            <a:endParaRPr lang="en-US"/>
          </a:p>
        </p:txBody>
      </p:sp>
      <p:pic>
        <p:nvPicPr>
          <p:cNvPr id="6" name="Picture 4" descr="EPICS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2133600" cy="21336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6"/>
          <p:cNvSpPr txBox="1">
            <a:spLocks noChangeArrowheads="1"/>
          </p:cNvSpPr>
          <p:nvPr/>
        </p:nvSpPr>
        <p:spPr bwMode="auto">
          <a:xfrm>
            <a:off x="5461000" y="4454525"/>
            <a:ext cx="3378200" cy="650875"/>
          </a:xfrm>
          <a:prstGeom prst="rect">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lnSpc>
                <a:spcPct val="100000"/>
              </a:lnSpc>
            </a:pPr>
            <a:r>
              <a:rPr lang="en-US" altLang="ja-JP" sz="1800" b="1" dirty="0">
                <a:ea typeface="ＭＳ Ｐゴシック" charset="0"/>
                <a:cs typeface="Arial" charset="0"/>
              </a:rPr>
              <a:t>GTA</a:t>
            </a:r>
            <a:r>
              <a:rPr lang="en-US" altLang="ja-JP" sz="1800" dirty="0">
                <a:ea typeface="ＭＳ Ｐゴシック" charset="0"/>
                <a:cs typeface="Arial" charset="0"/>
              </a:rPr>
              <a:t>: Ground Test Accelerator</a:t>
            </a:r>
          </a:p>
          <a:p>
            <a:pPr>
              <a:lnSpc>
                <a:spcPct val="100000"/>
              </a:lnSpc>
            </a:pPr>
            <a:r>
              <a:rPr lang="en-US" altLang="ja-JP" sz="1800" b="1" dirty="0">
                <a:ea typeface="ＭＳ Ｐゴシック" charset="0"/>
                <a:cs typeface="Arial" charset="0"/>
              </a:rPr>
              <a:t>APS</a:t>
            </a:r>
            <a:r>
              <a:rPr lang="en-US" altLang="ja-JP" sz="1800" dirty="0">
                <a:ea typeface="ＭＳ Ｐゴシック" charset="0"/>
                <a:cs typeface="Arial" charset="0"/>
              </a:rPr>
              <a:t>: Advanced Photon Source</a:t>
            </a:r>
          </a:p>
        </p:txBody>
      </p:sp>
    </p:spTree>
    <p:extLst>
      <p:ext uri="{BB962C8B-B14F-4D97-AF65-F5344CB8AC3E}">
        <p14:creationId xmlns:p14="http://schemas.microsoft.com/office/powerpoint/2010/main" val="40053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FRIB3">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IB Powerpoint Template.potx" id="{8D2D533D-7911-46FE-8CBB-A31EDE121182}" vid="{9A8DB6F5-D562-4A1F-89B3-F417DF918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Archive_x0020_Date xmlns="31ac3772-10db-466f-87b2-5ca6a813de6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5213433E860F41889606B2143DAD2D" ma:contentTypeVersion="1" ma:contentTypeDescription="Create a new document." ma:contentTypeScope="" ma:versionID="dd28bf979f69a71982eeedd3f3050f74">
  <xsd:schema xmlns:xsd="http://www.w3.org/2001/XMLSchema" xmlns:xs="http://www.w3.org/2001/XMLSchema" xmlns:p="http://schemas.microsoft.com/office/2006/metadata/properties" xmlns:ns2="31ac3772-10db-466f-87b2-5ca6a813de61" targetNamespace="http://schemas.microsoft.com/office/2006/metadata/properties" ma:root="true" ma:fieldsID="5d2df3cfd3f230db84c065d55be218ec" ns2:_="">
    <xsd:import namespace="31ac3772-10db-466f-87b2-5ca6a813de61"/>
    <xsd:element name="properties">
      <xsd:complexType>
        <xsd:sequence>
          <xsd:element name="documentManagement">
            <xsd:complexType>
              <xsd:all>
                <xsd:element ref="ns2:Archive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c3772-10db-466f-87b2-5ca6a813de61" elementFormDefault="qualified">
    <xsd:import namespace="http://schemas.microsoft.com/office/2006/documentManagement/types"/>
    <xsd:import namespace="http://schemas.microsoft.com/office/infopath/2007/PartnerControls"/>
    <xsd:element name="Archive_x0020_Date" ma:index="8" nillable="true" ma:displayName="Archive Date" ma:format="DateOnly" ma:internalName="Archive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BA702D-F6E6-4314-8945-369A109C75F9}">
  <ds:schemaRefs>
    <ds:schemaRef ds:uri="http://schemas.openxmlformats.org/package/2006/metadata/core-properties"/>
    <ds:schemaRef ds:uri="http://purl.org/dc/dcmitype/"/>
    <ds:schemaRef ds:uri="http://schemas.microsoft.com/office/infopath/2007/PartnerControls"/>
    <ds:schemaRef ds:uri="31ac3772-10db-466f-87b2-5ca6a813de61"/>
    <ds:schemaRef ds:uri="http://purl.org/dc/elements/1.1/"/>
    <ds:schemaRef ds:uri="http://schemas.microsoft.com/office/2006/documentManagement/types"/>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B76CD61-6042-403B-B3F6-04E51A8FF76A}">
  <ds:schemaRefs>
    <ds:schemaRef ds:uri="http://schemas.microsoft.com/sharepoint/v3/contenttype/forms"/>
  </ds:schemaRefs>
</ds:datastoreItem>
</file>

<file path=customXml/itemProps3.xml><?xml version="1.0" encoding="utf-8"?>
<ds:datastoreItem xmlns:ds="http://schemas.openxmlformats.org/officeDocument/2006/customXml" ds:itemID="{95D0F55B-2ABB-4865-B8F0-14680ECFC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ac3772-10db-466f-87b2-5ca6a813de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10967</TotalTime>
  <Words>4193</Words>
  <Application>Microsoft Office PowerPoint</Application>
  <PresentationFormat>On-screen Show (4:3)</PresentationFormat>
  <Paragraphs>833</Paragraphs>
  <Slides>43</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ＭＳ Ｐゴシック</vt:lpstr>
      <vt:lpstr>宋体</vt:lpstr>
      <vt:lpstr>Arial</vt:lpstr>
      <vt:lpstr>Arial Black</vt:lpstr>
      <vt:lpstr>Arial Narrow</vt:lpstr>
      <vt:lpstr>Calibri</vt:lpstr>
      <vt:lpstr>Courier</vt:lpstr>
      <vt:lpstr>Courier New</vt:lpstr>
      <vt:lpstr>Helvetica</vt:lpstr>
      <vt:lpstr>Lucida Grande</vt:lpstr>
      <vt:lpstr>Monotype Sorts</vt:lpstr>
      <vt:lpstr>Times</vt:lpstr>
      <vt:lpstr>Times New Roman</vt:lpstr>
      <vt:lpstr>Wingdings</vt:lpstr>
      <vt:lpstr>ヒラギノ角ゴ Pro W3</vt:lpstr>
      <vt:lpstr>FRIB3</vt:lpstr>
      <vt:lpstr>Overview and Introduction of EPICS System</vt:lpstr>
      <vt:lpstr>Acknowledgments</vt:lpstr>
      <vt:lpstr>Outline</vt:lpstr>
      <vt:lpstr>What is an Accelerator Control System?</vt:lpstr>
      <vt:lpstr>What is an Accelerator Control System? Technical Environment</vt:lpstr>
      <vt:lpstr>History of Accelerator Controls</vt:lpstr>
      <vt:lpstr>History of Accelerator Controls</vt:lpstr>
      <vt:lpstr>Solutions: Different Control System Examples</vt:lpstr>
      <vt:lpstr>What is EPICS?</vt:lpstr>
      <vt:lpstr>EPICS Collaboration</vt:lpstr>
      <vt:lpstr>Who uses EPICS (Very Incomplete List)?</vt:lpstr>
      <vt:lpstr>What can EPICS do?</vt:lpstr>
      <vt:lpstr>EPICS Supports Standard Control System Model</vt:lpstr>
      <vt:lpstr>EPICS Control System Architecture</vt:lpstr>
      <vt:lpstr>How is it Done?</vt:lpstr>
      <vt:lpstr>What is Channel Access?</vt:lpstr>
      <vt:lpstr>Channel Access Network Flow</vt:lpstr>
      <vt:lpstr>Channel Access Commands</vt:lpstr>
      <vt:lpstr>Parts of EPICS</vt:lpstr>
      <vt:lpstr>What is an IOC?</vt:lpstr>
      <vt:lpstr>Close Look at a Measured Value</vt:lpstr>
      <vt:lpstr>What are Records?</vt:lpstr>
      <vt:lpstr>Make a Record from a Measured Value</vt:lpstr>
      <vt:lpstr>Process Variable (PV)</vt:lpstr>
      <vt:lpstr>Example: View of a Record</vt:lpstr>
      <vt:lpstr>What do Records do?</vt:lpstr>
      <vt:lpstr>Record Processing</vt:lpstr>
      <vt:lpstr>Example Record</vt:lpstr>
      <vt:lpstr>Example Record</vt:lpstr>
      <vt:lpstr>Solve a Problem in EPICS</vt:lpstr>
      <vt:lpstr>Solve a Problem in EPICS</vt:lpstr>
      <vt:lpstr>EPICS Software Toolkit</vt:lpstr>
      <vt:lpstr>EPICS CLI Tools</vt:lpstr>
      <vt:lpstr>EPICS Software Toolkit</vt:lpstr>
      <vt:lpstr>Community Organization</vt:lpstr>
      <vt:lpstr>Mailing Lists</vt:lpstr>
      <vt:lpstr>10 Really Neat Things About EPICS</vt:lpstr>
      <vt:lpstr>Review of EPICS Terminology</vt:lpstr>
      <vt:lpstr>EPICS Resources</vt:lpstr>
      <vt:lpstr>Backup</vt:lpstr>
      <vt:lpstr>Another View of EPICS Architecture </vt:lpstr>
      <vt:lpstr>EPICS Process Database</vt:lpstr>
      <vt:lpstr>EPICS Process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FRIB3 PowerPoint template</dc:title>
  <dc:creator>Kankula, Angie</dc:creator>
  <cp:lastModifiedBy>Daniel Crisp</cp:lastModifiedBy>
  <cp:revision>887</cp:revision>
  <cp:lastPrinted>2013-06-17T20:20:32Z</cp:lastPrinted>
  <dcterms:created xsi:type="dcterms:W3CDTF">2009-08-06T11:48:02Z</dcterms:created>
  <dcterms:modified xsi:type="dcterms:W3CDTF">2016-12-06T17:28:09Z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0x010100965213433E860F41889606B2143DAD2D</vt:lpwstr>
  </property>
  <property fmtid="{D5CDD505-2E9C-101B-9397-08002B2CF9AE}" pid="3" name="TemplateUrl">
    <vt:lpwstr/>
  </property>
  <property fmtid="{D5CDD505-2E9C-101B-9397-08002B2CF9AE}" pid="4" name="xd_Signature">
    <vt:bool>false</vt:bool>
  </property>
  <property fmtid="{D5CDD505-2E9C-101B-9397-08002B2CF9AE}" pid="5" name="xd_ProgID">
    <vt:lpwstr/>
  </property>
</Properties>
</file>